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sldIdLst>
    <p:sldId id="1117" r:id="rId2"/>
    <p:sldId id="1136" r:id="rId3"/>
    <p:sldId id="1145" r:id="rId4"/>
    <p:sldId id="1139" r:id="rId5"/>
    <p:sldId id="1140" r:id="rId6"/>
    <p:sldId id="1141" r:id="rId7"/>
    <p:sldId id="1142" r:id="rId8"/>
    <p:sldId id="1143" r:id="rId9"/>
    <p:sldId id="1144" r:id="rId10"/>
    <p:sldId id="1146" r:id="rId11"/>
    <p:sldId id="1147" r:id="rId12"/>
    <p:sldId id="113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43" autoAdjust="0"/>
    <p:restoredTop sz="94627" autoAdjust="0"/>
  </p:normalViewPr>
  <p:slideViewPr>
    <p:cSldViewPr>
      <p:cViewPr varScale="1">
        <p:scale>
          <a:sx n="70" d="100"/>
          <a:sy n="70" d="100"/>
        </p:scale>
        <p:origin x="-12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5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5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5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39E855-825C-46C2-B710-8DFBE79C63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402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1825638-3C2A-4BE8-A2AC-DA2458ADF3FB}" type="slidenum">
              <a:rPr lang="en-US" sz="1200" smtClean="0"/>
              <a:pPr/>
              <a:t>2</a:t>
            </a:fld>
            <a:endParaRPr lang="en-US" sz="12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ACD9BBD-956C-4214-BFB4-099DD6B5A755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B7DA2ED-38E9-44CE-BAF0-9367AEA45220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1C77A9C-79CF-4AB1-8A31-04E79CE5026B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A3B081-6058-4336-826C-1E436EB98234}" type="slidenum">
              <a:rPr lang="en-US"/>
              <a:pPr/>
              <a:t>10</a:t>
            </a:fld>
            <a:endParaRPr lang="en-US"/>
          </a:p>
        </p:txBody>
      </p:sp>
      <p:sp>
        <p:nvSpPr>
          <p:cNvPr id="68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A3B081-6058-4336-826C-1E436EB98234}" type="slidenum">
              <a:rPr lang="en-US"/>
              <a:pPr/>
              <a:t>11</a:t>
            </a:fld>
            <a:endParaRPr lang="en-US"/>
          </a:p>
        </p:txBody>
      </p:sp>
      <p:sp>
        <p:nvSpPr>
          <p:cNvPr id="68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0EA040-8B67-41BD-8EB2-89F9BE519F1B}" type="slidenum">
              <a:rPr lang="en-US"/>
              <a:pPr/>
              <a:t>12</a:t>
            </a:fld>
            <a:endParaRPr lang="en-US"/>
          </a:p>
        </p:txBody>
      </p:sp>
      <p:sp>
        <p:nvSpPr>
          <p:cNvPr id="69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4FC32-145B-43C6-ADCE-3545F7D321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333E7-CB53-4AED-BD7E-F3FFDFAD91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7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C75DB-DF87-45DE-99AF-EA066A144A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928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CE7C8-C434-4FFD-B110-84A191BE6B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29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53FAF-4F77-4DE1-97FE-CAD9FEFAFD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19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3BE85365-875D-4CC1-8694-6CB95CFE25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71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6D691-241B-4468-AB99-AD411C5136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00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6AD84-BFE0-4863-AF0E-66B6CB0C98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177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EE6D6-DEF8-40AA-8DB5-094EBA8E16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5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05A14-2DF6-4510-9837-A8427094F1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27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91906-32C6-4D06-BA99-DBD082DC97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42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C2B77-5A0B-4B31-A7B1-38F0A18826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031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0D07C-B6C9-4C16-8317-0E8B11FDFF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97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26449A1-4A86-49E9-9469-F9C97928BA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ts val="600"/>
        </a:spcBef>
        <a:spcAft>
          <a:spcPts val="300"/>
        </a:spcAft>
        <a:defRPr sz="44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ts val="600"/>
        </a:spcBef>
        <a:spcAft>
          <a:spcPts val="300"/>
        </a:spcAft>
        <a:defRPr sz="4400">
          <a:solidFill>
            <a:schemeClr val="accent1"/>
          </a:solidFill>
          <a:latin typeface="Arial" pitchFamily="34" charset="0"/>
        </a:defRPr>
      </a:lvl2pPr>
      <a:lvl3pPr algn="ctr" rtl="0" eaLnBrk="0" fontAlgn="base" hangingPunct="0">
        <a:spcBef>
          <a:spcPts val="600"/>
        </a:spcBef>
        <a:spcAft>
          <a:spcPts val="300"/>
        </a:spcAft>
        <a:defRPr sz="4400">
          <a:solidFill>
            <a:schemeClr val="accent1"/>
          </a:solidFill>
          <a:latin typeface="Arial" pitchFamily="34" charset="0"/>
        </a:defRPr>
      </a:lvl3pPr>
      <a:lvl4pPr algn="ctr" rtl="0" eaLnBrk="0" fontAlgn="base" hangingPunct="0">
        <a:spcBef>
          <a:spcPts val="600"/>
        </a:spcBef>
        <a:spcAft>
          <a:spcPts val="300"/>
        </a:spcAft>
        <a:defRPr sz="4400">
          <a:solidFill>
            <a:schemeClr val="accent1"/>
          </a:solidFill>
          <a:latin typeface="Arial" pitchFamily="34" charset="0"/>
        </a:defRPr>
      </a:lvl4pPr>
      <a:lvl5pPr algn="ctr" rtl="0" eaLnBrk="0" fontAlgn="base" hangingPunct="0">
        <a:spcBef>
          <a:spcPts val="600"/>
        </a:spcBef>
        <a:spcAft>
          <a:spcPts val="300"/>
        </a:spcAft>
        <a:defRPr sz="4400">
          <a:solidFill>
            <a:schemeClr val="accent1"/>
          </a:solidFill>
          <a:latin typeface="Arial" pitchFamily="34" charset="0"/>
        </a:defRPr>
      </a:lvl5pPr>
      <a:lvl6pPr marL="457200" algn="ctr" rtl="0" eaLnBrk="0" fontAlgn="base" hangingPunct="0">
        <a:spcBef>
          <a:spcPts val="600"/>
        </a:spcBef>
        <a:spcAft>
          <a:spcPts val="300"/>
        </a:spcAft>
        <a:defRPr sz="4400">
          <a:solidFill>
            <a:schemeClr val="accent1"/>
          </a:solidFill>
          <a:latin typeface="Arial" pitchFamily="34" charset="0"/>
        </a:defRPr>
      </a:lvl6pPr>
      <a:lvl7pPr marL="914400" algn="ctr" rtl="0" eaLnBrk="0" fontAlgn="base" hangingPunct="0">
        <a:spcBef>
          <a:spcPts val="600"/>
        </a:spcBef>
        <a:spcAft>
          <a:spcPts val="300"/>
        </a:spcAft>
        <a:defRPr sz="4400">
          <a:solidFill>
            <a:schemeClr val="accent1"/>
          </a:solidFill>
          <a:latin typeface="Arial" pitchFamily="34" charset="0"/>
        </a:defRPr>
      </a:lvl7pPr>
      <a:lvl8pPr marL="1371600" algn="ctr" rtl="0" eaLnBrk="0" fontAlgn="base" hangingPunct="0">
        <a:spcBef>
          <a:spcPts val="600"/>
        </a:spcBef>
        <a:spcAft>
          <a:spcPts val="300"/>
        </a:spcAft>
        <a:defRPr sz="4400">
          <a:solidFill>
            <a:schemeClr val="accent1"/>
          </a:solidFill>
          <a:latin typeface="Arial" pitchFamily="34" charset="0"/>
        </a:defRPr>
      </a:lvl8pPr>
      <a:lvl9pPr marL="1828800" algn="ctr" rtl="0" eaLnBrk="0" fontAlgn="base" hangingPunct="0">
        <a:spcBef>
          <a:spcPts val="600"/>
        </a:spcBef>
        <a:spcAft>
          <a:spcPts val="300"/>
        </a:spcAft>
        <a:defRPr sz="4400">
          <a:solidFill>
            <a:schemeClr val="accent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30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GB" dirty="0" smtClean="0"/>
              <a:t>What is a QALY worth? </a:t>
            </a:r>
            <a:br>
              <a:rPr lang="en-GB" dirty="0" smtClean="0"/>
            </a:br>
            <a:r>
              <a:rPr lang="en-GB" dirty="0" smtClean="0"/>
              <a:t>Admissible utility functions for health, longevity &amp; wealth</a:t>
            </a:r>
            <a:endParaRPr lang="en-US" dirty="0" smtClean="0"/>
          </a:p>
        </p:txBody>
      </p:sp>
      <p:sp>
        <p:nvSpPr>
          <p:cNvPr id="205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352800"/>
            <a:ext cx="7467600" cy="1752600"/>
          </a:xfrm>
        </p:spPr>
        <p:txBody>
          <a:bodyPr/>
          <a:lstStyle/>
          <a:p>
            <a:r>
              <a:rPr lang="en-US" dirty="0" smtClean="0"/>
              <a:t>James K. </a:t>
            </a:r>
            <a:r>
              <a:rPr lang="en-US" dirty="0" err="1" smtClean="0"/>
              <a:t>Hammitt</a:t>
            </a:r>
            <a:endParaRPr lang="en-US" dirty="0" smtClean="0"/>
          </a:p>
          <a:p>
            <a:r>
              <a:rPr lang="en-US" sz="2400" dirty="0" smtClean="0"/>
              <a:t>Harvard University (Center for Risk Analysis)</a:t>
            </a:r>
          </a:p>
          <a:p>
            <a:r>
              <a:rPr lang="en-US" sz="2400" dirty="0" smtClean="0"/>
              <a:t>Toulouse School of Economics (LERNA-INRA)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21EA-A6D8-4ADC-B55B-DCAABF238660}" type="slidenum">
              <a:rPr lang="en-US"/>
              <a:pPr/>
              <a:t>10</a:t>
            </a:fld>
            <a:endParaRPr lang="en-US"/>
          </a:p>
        </p:txBody>
      </p:sp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per statistical life</a:t>
            </a:r>
            <a:endParaRPr lang="en-US" dirty="0"/>
          </a:p>
        </p:txBody>
      </p:sp>
      <p:graphicFrame>
        <p:nvGraphicFramePr>
          <p:cNvPr id="6123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383608"/>
              </p:ext>
            </p:extLst>
          </p:nvPr>
        </p:nvGraphicFramePr>
        <p:xfrm>
          <a:off x="762000" y="1752600"/>
          <a:ext cx="7129462" cy="155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3" name="Equation" r:id="rId4" imgW="2323800" imgH="507960" progId="Equation.DSMT4">
                  <p:embed/>
                </p:oleObj>
              </mc:Choice>
              <mc:Fallback>
                <p:oleObj name="Equation" r:id="rId4" imgW="23238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52600"/>
                        <a:ext cx="7129462" cy="155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35675" y="3733800"/>
            <a:ext cx="83058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2800" dirty="0" err="1" smtClean="0">
                <a:solidFill>
                  <a:schemeClr val="accent2"/>
                </a:solidFill>
                <a:latin typeface="+mn-lt"/>
              </a:rPr>
              <a:t>u</a:t>
            </a:r>
            <a:r>
              <a:rPr lang="fr-FR" sz="2800" baseline="-25000" dirty="0" err="1" smtClean="0">
                <a:solidFill>
                  <a:schemeClr val="accent2"/>
                </a:solidFill>
                <a:latin typeface="+mn-lt"/>
              </a:rPr>
              <a:t>a</a:t>
            </a:r>
            <a:r>
              <a:rPr lang="fr-FR" sz="2800" dirty="0" smtClean="0">
                <a:solidFill>
                  <a:schemeClr val="accent2"/>
                </a:solidFill>
                <a:latin typeface="+mn-lt"/>
              </a:rPr>
              <a:t> = utility if survive </a:t>
            </a:r>
            <a:r>
              <a:rPr lang="fr-FR" sz="2800" dirty="0" err="1" smtClean="0">
                <a:solidFill>
                  <a:schemeClr val="accent2"/>
                </a:solidFill>
                <a:latin typeface="+mn-lt"/>
              </a:rPr>
              <a:t>period</a:t>
            </a:r>
            <a:endParaRPr lang="fr-FR" sz="2800" dirty="0" smtClean="0">
              <a:solidFill>
                <a:schemeClr val="accent2"/>
              </a:solidFill>
              <a:latin typeface="+mn-lt"/>
            </a:endParaRPr>
          </a:p>
          <a:p>
            <a:r>
              <a:rPr lang="fr-FR" sz="2800" dirty="0" err="1" smtClean="0">
                <a:solidFill>
                  <a:schemeClr val="accent2"/>
                </a:solidFill>
                <a:latin typeface="+mn-lt"/>
              </a:rPr>
              <a:t>u</a:t>
            </a:r>
            <a:r>
              <a:rPr lang="fr-FR" sz="2800" baseline="-25000" dirty="0" err="1" smtClean="0">
                <a:solidFill>
                  <a:schemeClr val="accent2"/>
                </a:solidFill>
                <a:latin typeface="+mn-lt"/>
              </a:rPr>
              <a:t>d</a:t>
            </a:r>
            <a:r>
              <a:rPr lang="fr-FR" sz="280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fr-FR" sz="2800" dirty="0">
                <a:solidFill>
                  <a:schemeClr val="accent2"/>
                </a:solidFill>
                <a:latin typeface="+mn-lt"/>
              </a:rPr>
              <a:t>= utility if </a:t>
            </a:r>
            <a:r>
              <a:rPr lang="fr-FR" sz="2800" dirty="0" smtClean="0">
                <a:solidFill>
                  <a:schemeClr val="accent2"/>
                </a:solidFill>
                <a:latin typeface="+mn-lt"/>
              </a:rPr>
              <a:t>die (</a:t>
            </a:r>
            <a:r>
              <a:rPr lang="fr-FR" sz="2800" dirty="0" err="1" smtClean="0">
                <a:solidFill>
                  <a:schemeClr val="accent2"/>
                </a:solidFill>
                <a:latin typeface="+mn-lt"/>
              </a:rPr>
              <a:t>bequest</a:t>
            </a:r>
            <a:r>
              <a:rPr lang="fr-FR" sz="2800" dirty="0" smtClean="0">
                <a:solidFill>
                  <a:schemeClr val="accent2"/>
                </a:solidFill>
                <a:latin typeface="+mn-lt"/>
              </a:rPr>
              <a:t>)</a:t>
            </a:r>
          </a:p>
          <a:p>
            <a:r>
              <a:rPr lang="fr-FR" sz="2800" dirty="0" smtClean="0">
                <a:solidFill>
                  <a:schemeClr val="accent2"/>
                </a:solidFill>
                <a:latin typeface="+mn-lt"/>
              </a:rPr>
              <a:t>	</a:t>
            </a:r>
            <a:r>
              <a:rPr lang="fr-FR" sz="2800" dirty="0" err="1" smtClean="0">
                <a:solidFill>
                  <a:schemeClr val="accent2"/>
                </a:solidFill>
                <a:latin typeface="+mn-lt"/>
              </a:rPr>
              <a:t>u</a:t>
            </a:r>
            <a:r>
              <a:rPr lang="fr-FR" sz="2800" baseline="-25000" dirty="0" err="1" smtClean="0">
                <a:solidFill>
                  <a:schemeClr val="accent2"/>
                </a:solidFill>
                <a:latin typeface="+mn-lt"/>
              </a:rPr>
              <a:t>a</a:t>
            </a:r>
            <a:r>
              <a:rPr lang="fr-FR" sz="2800" dirty="0" smtClean="0">
                <a:solidFill>
                  <a:schemeClr val="accent2"/>
                </a:solidFill>
                <a:latin typeface="+mn-lt"/>
              </a:rPr>
              <a:t> &gt; </a:t>
            </a:r>
            <a:r>
              <a:rPr lang="fr-FR" sz="2800" dirty="0" err="1" smtClean="0">
                <a:solidFill>
                  <a:schemeClr val="accent2"/>
                </a:solidFill>
                <a:latin typeface="+mn-lt"/>
              </a:rPr>
              <a:t>u</a:t>
            </a:r>
            <a:r>
              <a:rPr lang="fr-FR" sz="2800" baseline="-25000" dirty="0" err="1" smtClean="0">
                <a:solidFill>
                  <a:schemeClr val="accent2"/>
                </a:solidFill>
                <a:latin typeface="+mn-lt"/>
              </a:rPr>
              <a:t>d</a:t>
            </a:r>
            <a:r>
              <a:rPr lang="fr-FR" sz="2800" dirty="0" smtClean="0">
                <a:solidFill>
                  <a:schemeClr val="accent2"/>
                </a:solidFill>
                <a:latin typeface="+mn-lt"/>
              </a:rPr>
              <a:t> 		</a:t>
            </a:r>
            <a:r>
              <a:rPr lang="fr-FR" sz="2800" dirty="0" err="1" smtClean="0">
                <a:solidFill>
                  <a:schemeClr val="accent2"/>
                </a:solidFill>
                <a:latin typeface="+mn-lt"/>
              </a:rPr>
              <a:t>u</a:t>
            </a:r>
            <a:r>
              <a:rPr lang="fr-FR" sz="2800" baseline="-25000" dirty="0" err="1" smtClean="0">
                <a:solidFill>
                  <a:schemeClr val="accent2"/>
                </a:solidFill>
                <a:latin typeface="+mn-lt"/>
              </a:rPr>
              <a:t>a</a:t>
            </a:r>
            <a:r>
              <a:rPr lang="fr-FR" sz="2800" dirty="0" smtClean="0">
                <a:solidFill>
                  <a:schemeClr val="accent2"/>
                </a:solidFill>
                <a:latin typeface="+mn-lt"/>
              </a:rPr>
              <a:t>' &gt; </a:t>
            </a:r>
            <a:r>
              <a:rPr lang="fr-FR" sz="2800" dirty="0" err="1" smtClean="0">
                <a:solidFill>
                  <a:schemeClr val="accent2"/>
                </a:solidFill>
                <a:latin typeface="+mn-lt"/>
              </a:rPr>
              <a:t>u</a:t>
            </a:r>
            <a:r>
              <a:rPr lang="fr-FR" sz="2800" baseline="-25000" dirty="0" err="1" smtClean="0">
                <a:solidFill>
                  <a:schemeClr val="accent2"/>
                </a:solidFill>
                <a:latin typeface="+mn-lt"/>
              </a:rPr>
              <a:t>d</a:t>
            </a:r>
            <a:r>
              <a:rPr lang="fr-FR" sz="2800" dirty="0" smtClean="0">
                <a:solidFill>
                  <a:schemeClr val="accent2"/>
                </a:solidFill>
                <a:latin typeface="+mn-lt"/>
              </a:rPr>
              <a:t>' ≥ 0</a:t>
            </a:r>
          </a:p>
          <a:p>
            <a:endParaRPr lang="fr-FR" dirty="0" smtClean="0">
              <a:solidFill>
                <a:schemeClr val="accent2"/>
              </a:solidFill>
              <a:latin typeface="+mn-lt"/>
            </a:endParaRPr>
          </a:p>
          <a:p>
            <a:endParaRPr lang="fr-FR" dirty="0" smtClean="0">
              <a:solidFill>
                <a:schemeClr val="accent2"/>
              </a:solidFill>
              <a:latin typeface="+mn-lt"/>
            </a:endParaRPr>
          </a:p>
          <a:p>
            <a:r>
              <a:rPr lang="fr-FR" dirty="0" err="1" smtClean="0">
                <a:solidFill>
                  <a:schemeClr val="accent2"/>
                </a:solidFill>
                <a:latin typeface="+mn-lt"/>
              </a:rPr>
              <a:t>Drèze</a:t>
            </a:r>
            <a:r>
              <a:rPr lang="fr-FR" dirty="0">
                <a:solidFill>
                  <a:schemeClr val="accent2"/>
                </a:solidFill>
                <a:latin typeface="+mn-lt"/>
              </a:rPr>
              <a:t>, </a:t>
            </a:r>
            <a:r>
              <a:rPr lang="fr-FR" dirty="0" smtClean="0">
                <a:solidFill>
                  <a:schemeClr val="accent2"/>
                </a:solidFill>
                <a:latin typeface="+mn-lt"/>
              </a:rPr>
              <a:t>‘L’utilité sociale </a:t>
            </a:r>
            <a:r>
              <a:rPr lang="fr-FR" dirty="0">
                <a:solidFill>
                  <a:schemeClr val="accent2"/>
                </a:solidFill>
                <a:latin typeface="+mn-lt"/>
              </a:rPr>
              <a:t>d’une </a:t>
            </a:r>
            <a:r>
              <a:rPr lang="fr-FR" dirty="0" smtClean="0">
                <a:solidFill>
                  <a:schemeClr val="accent2"/>
                </a:solidFill>
                <a:latin typeface="+mn-lt"/>
              </a:rPr>
              <a:t>vie humaine’, </a:t>
            </a:r>
            <a:r>
              <a:rPr lang="fr-FR" i="1" dirty="0">
                <a:solidFill>
                  <a:schemeClr val="accent2"/>
                </a:solidFill>
                <a:latin typeface="+mn-lt"/>
              </a:rPr>
              <a:t>Revue Française de Recherche Opérationnelle</a:t>
            </a:r>
            <a:r>
              <a:rPr lang="fr-FR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fr-FR" dirty="0" smtClean="0">
                <a:solidFill>
                  <a:schemeClr val="accent2"/>
                </a:solidFill>
                <a:latin typeface="+mn-lt"/>
              </a:rPr>
              <a:t>1962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261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21EA-A6D8-4ADC-B55B-DCAABF238660}" type="slidenum">
              <a:rPr lang="en-US"/>
              <a:pPr/>
              <a:t>11</a:t>
            </a:fld>
            <a:endParaRPr lang="en-US"/>
          </a:p>
        </p:txBody>
      </p:sp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QALYs and VSL</a:t>
            </a:r>
          </a:p>
        </p:txBody>
      </p:sp>
      <p:graphicFrame>
        <p:nvGraphicFramePr>
          <p:cNvPr id="612361" name="Object 9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77338502"/>
              </p:ext>
            </p:extLst>
          </p:nvPr>
        </p:nvGraphicFramePr>
        <p:xfrm>
          <a:off x="1371600" y="1900237"/>
          <a:ext cx="35814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3" name="Equation" r:id="rId4" imgW="1320480" imgH="228600" progId="Equation.3">
                  <p:embed/>
                </p:oleObj>
              </mc:Choice>
              <mc:Fallback>
                <p:oleObj name="Equation" r:id="rId4" imgW="1320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00237"/>
                        <a:ext cx="358140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23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589512"/>
              </p:ext>
            </p:extLst>
          </p:nvPr>
        </p:nvGraphicFramePr>
        <p:xfrm>
          <a:off x="1905000" y="3276600"/>
          <a:ext cx="51816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4" name="Equation" r:id="rId6" imgW="1688760" imgH="419040" progId="Equation.DSMT4">
                  <p:embed/>
                </p:oleObj>
              </mc:Choice>
              <mc:Fallback>
                <p:oleObj name="Equation" r:id="rId6" imgW="16887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276600"/>
                        <a:ext cx="5181600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2363" name="Object 11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91169066"/>
              </p:ext>
            </p:extLst>
          </p:nvPr>
        </p:nvGraphicFramePr>
        <p:xfrm>
          <a:off x="1371600" y="2598761"/>
          <a:ext cx="21082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5" name="Equation" r:id="rId8" imgW="812520" imgH="228600" progId="Equation.3">
                  <p:embed/>
                </p:oleObj>
              </mc:Choice>
              <mc:Fallback>
                <p:oleObj name="Equation" r:id="rId8" imgW="812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598761"/>
                        <a:ext cx="210820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2365" name="Text Box 13"/>
          <p:cNvSpPr txBox="1">
            <a:spLocks noChangeArrowheads="1"/>
          </p:cNvSpPr>
          <p:nvPr/>
        </p:nvSpPr>
        <p:spPr bwMode="auto">
          <a:xfrm>
            <a:off x="5715000" y="19812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Utility if survive</a:t>
            </a:r>
          </a:p>
        </p:txBody>
      </p:sp>
      <p:sp>
        <p:nvSpPr>
          <p:cNvPr id="612366" name="Text Box 14"/>
          <p:cNvSpPr txBox="1">
            <a:spLocks noChangeArrowheads="1"/>
          </p:cNvSpPr>
          <p:nvPr/>
        </p:nvSpPr>
        <p:spPr bwMode="auto">
          <a:xfrm>
            <a:off x="5767316" y="2598761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Utility of bequest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62000" y="4876800"/>
            <a:ext cx="77724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Arial" pitchFamily="34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" pitchFamily="34" charset="0"/>
              </a:rPr>
              <a:t>'(w) = </a:t>
            </a:r>
            <a:r>
              <a:rPr lang="en-US" sz="2800" dirty="0" smtClean="0">
                <a:solidFill>
                  <a:schemeClr val="accent2"/>
                </a:solidFill>
                <a:latin typeface="Arial" pitchFamily="34" charset="0"/>
              </a:rPr>
              <a:t>0 → </a:t>
            </a:r>
            <a:r>
              <a:rPr lang="en-US" sz="2800" dirty="0">
                <a:solidFill>
                  <a:schemeClr val="accent2"/>
                </a:solidFill>
                <a:latin typeface="Arial" pitchFamily="34" charset="0"/>
              </a:rPr>
              <a:t>VSL is independent of QALYs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Arial" pitchFamily="34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" pitchFamily="34" charset="0"/>
              </a:rPr>
              <a:t>'(w) &gt; 0 → VSL increases with QALYs, but less than </a:t>
            </a:r>
            <a:r>
              <a:rPr lang="en-US" sz="2800" dirty="0" smtClean="0">
                <a:solidFill>
                  <a:schemeClr val="accent2"/>
                </a:solidFill>
                <a:latin typeface="Arial" pitchFamily="34" charset="0"/>
              </a:rPr>
              <a:t>proportionately</a:t>
            </a:r>
            <a:endParaRPr lang="en-US" sz="2800" dirty="0">
              <a:solidFill>
                <a:schemeClr val="accent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17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6ED-9C23-40B7-ADB8-64CE52D53BCF}" type="slidenum">
              <a:rPr lang="en-US"/>
              <a:pPr/>
              <a:t>12</a:t>
            </a:fld>
            <a:endParaRPr lang="en-US"/>
          </a:p>
        </p:txBody>
      </p:sp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Implications</a:t>
            </a:r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5438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WTP per QALY not constant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Decreases with future QALYs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Value of reducing morbidity risk not proportional to expected QALY gain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VSL not </a:t>
            </a:r>
            <a:r>
              <a:rPr lang="en-US" sz="2800" dirty="0"/>
              <a:t>proportional to future </a:t>
            </a:r>
            <a:r>
              <a:rPr lang="en-US" sz="2800" dirty="0" smtClean="0"/>
              <a:t>QALYs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Decreases with future QALYs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VSL independent of QALYs if indifferent to bequest (b</a:t>
            </a:r>
            <a:r>
              <a:rPr lang="en-US" sz="2000" dirty="0" smtClean="0">
                <a:latin typeface="Arial" charset="0"/>
              </a:rPr>
              <a:t>'</a:t>
            </a:r>
            <a:r>
              <a:rPr lang="en-US" sz="2000" dirty="0" smtClean="0"/>
              <a:t> = 0)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Value of reducing </a:t>
            </a:r>
            <a:r>
              <a:rPr lang="en-US" sz="2400" dirty="0" smtClean="0"/>
              <a:t>mortality </a:t>
            </a:r>
            <a:r>
              <a:rPr lang="en-US" sz="2400" dirty="0"/>
              <a:t>risk not proportional to expected </a:t>
            </a:r>
            <a:r>
              <a:rPr lang="en-US" sz="2400" dirty="0" smtClean="0"/>
              <a:t>QALY (or life expectancy) </a:t>
            </a:r>
            <a:r>
              <a:rPr lang="en-US" sz="2400" dirty="0"/>
              <a:t>gain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899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/>
              <a:t>Standard metrics for valuing health </a:t>
            </a:r>
          </a:p>
        </p:txBody>
      </p:sp>
      <p:sp>
        <p:nvSpPr>
          <p:cNvPr id="4099" name="Rectangle 2051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Willingness to pay (WTP) </a:t>
            </a:r>
          </a:p>
          <a:p>
            <a:pPr lvl="1"/>
            <a:r>
              <a:rPr lang="en-US" dirty="0" smtClean="0"/>
              <a:t>Widely used in environmental &amp; transportation applications</a:t>
            </a:r>
          </a:p>
          <a:p>
            <a:r>
              <a:rPr lang="en-US" dirty="0" smtClean="0"/>
              <a:t>Quality-adjusted life years (QALYs)</a:t>
            </a:r>
          </a:p>
          <a:p>
            <a:pPr lvl="1"/>
            <a:r>
              <a:rPr lang="en-US" dirty="0" smtClean="0"/>
              <a:t>Widely used in public health and medical applications</a:t>
            </a:r>
          </a:p>
          <a:p>
            <a:pPr lvl="1"/>
            <a:r>
              <a:rPr lang="en-US" dirty="0" smtClean="0"/>
              <a:t>DALYs (disability-adjusted)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Utility for health and wealth</a:t>
            </a:r>
          </a:p>
          <a:p>
            <a:pPr lvl="1"/>
            <a:r>
              <a:rPr lang="en-US" dirty="0" smtClean="0"/>
              <a:t>What utility functions are consistent with both concepts?</a:t>
            </a:r>
          </a:p>
          <a:p>
            <a:pPr lvl="1"/>
            <a:r>
              <a:rPr lang="en-US" dirty="0" smtClean="0"/>
              <a:t>Implications for WTP to reduce health risk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85365-875D-4CC1-8694-6CB95CFE259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77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Louis’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U(w, h)</a:t>
            </a:r>
          </a:p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r>
              <a:rPr lang="en-US" dirty="0" smtClean="0"/>
              <a:t> &gt; 0, U</a:t>
            </a:r>
            <a:r>
              <a:rPr lang="en-US" baseline="-25000" dirty="0" smtClean="0"/>
              <a:t>2</a:t>
            </a:r>
            <a:r>
              <a:rPr lang="en-US" dirty="0" smtClean="0"/>
              <a:t> &gt; 0</a:t>
            </a:r>
          </a:p>
          <a:p>
            <a:r>
              <a:rPr lang="en-US" dirty="0" smtClean="0"/>
              <a:t>U</a:t>
            </a:r>
            <a:r>
              <a:rPr lang="en-US" baseline="-25000" dirty="0" smtClean="0"/>
              <a:t>11</a:t>
            </a:r>
            <a:r>
              <a:rPr lang="en-US" dirty="0" smtClean="0"/>
              <a:t> &lt; 0, U</a:t>
            </a:r>
            <a:r>
              <a:rPr lang="en-US" baseline="-25000" dirty="0" smtClean="0"/>
              <a:t>22</a:t>
            </a:r>
            <a:r>
              <a:rPr lang="en-US" dirty="0" smtClean="0"/>
              <a:t> &lt; 0</a:t>
            </a:r>
          </a:p>
          <a:p>
            <a:r>
              <a:rPr lang="en-US" dirty="0" smtClean="0"/>
              <a:t>U</a:t>
            </a:r>
            <a:r>
              <a:rPr lang="en-US" baseline="-25000" dirty="0" smtClean="0"/>
              <a:t>12</a:t>
            </a:r>
            <a:r>
              <a:rPr lang="en-US" dirty="0" smtClean="0"/>
              <a:t> ≥ 0</a:t>
            </a:r>
          </a:p>
          <a:p>
            <a:endParaRPr lang="en-US" dirty="0"/>
          </a:p>
          <a:p>
            <a:r>
              <a:rPr lang="en-GB" sz="2400" dirty="0" err="1"/>
              <a:t>Bleichrodt</a:t>
            </a:r>
            <a:r>
              <a:rPr lang="en-GB" sz="2400" dirty="0"/>
              <a:t>, </a:t>
            </a:r>
            <a:r>
              <a:rPr lang="en-GB" sz="2400" dirty="0" err="1"/>
              <a:t>Crainich</a:t>
            </a:r>
            <a:r>
              <a:rPr lang="en-GB" sz="2400" dirty="0"/>
              <a:t>, </a:t>
            </a:r>
            <a:r>
              <a:rPr lang="en-GB" sz="2400" dirty="0" err="1"/>
              <a:t>Eeckhoudt</a:t>
            </a:r>
            <a:r>
              <a:rPr lang="en-GB" sz="2400" dirty="0"/>
              <a:t>, ‘Comorbidities and the willingness to pay for </a:t>
            </a:r>
            <a:r>
              <a:rPr lang="en-US" sz="2400" dirty="0"/>
              <a:t>health improvements’, </a:t>
            </a:r>
            <a:r>
              <a:rPr lang="en-US" sz="2400" i="1" dirty="0" smtClean="0"/>
              <a:t>J Public Econ</a:t>
            </a:r>
            <a:r>
              <a:rPr lang="en-US" sz="2400" dirty="0" smtClean="0"/>
              <a:t> 2003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85365-875D-4CC1-8694-6CB95CFE259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90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Quality-adjusted life years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 of duration-weighted “health-related quality of life” </a:t>
            </a:r>
          </a:p>
          <a:p>
            <a:pPr lvl="1"/>
            <a:r>
              <a:rPr lang="en-US" dirty="0" smtClean="0"/>
              <a:t>q(h) = HRQL</a:t>
            </a:r>
          </a:p>
          <a:p>
            <a:pPr lvl="1"/>
            <a:r>
              <a:rPr lang="en-US" dirty="0" smtClean="0"/>
              <a:t>T = duration</a:t>
            </a:r>
          </a:p>
          <a:p>
            <a:pPr lvl="1"/>
            <a:r>
              <a:rPr lang="en-US" dirty="0" smtClean="0"/>
              <a:t>v(∙) usually linear or present value</a:t>
            </a:r>
          </a:p>
          <a:p>
            <a:r>
              <a:rPr lang="en-US" dirty="0" smtClean="0"/>
              <a:t>Neglect non-health consequences</a:t>
            </a:r>
          </a:p>
          <a:p>
            <a:pPr lvl="1"/>
            <a:r>
              <a:rPr lang="en-US" dirty="0" smtClean="0"/>
              <a:t>What is ‘health’ (h)? </a:t>
            </a:r>
          </a:p>
          <a:p>
            <a:pPr lvl="1"/>
            <a:r>
              <a:rPr lang="en-US" dirty="0" smtClean="0"/>
              <a:t>Includes ‘self-care’ &amp; ‘usual activities’?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B0721A5-355F-40E5-938E-E4DAA8D46097}" type="slidenum">
              <a:rPr lang="en-US" sz="1400" smtClean="0"/>
              <a:pPr/>
              <a:t>4</a:t>
            </a:fld>
            <a:endParaRPr lang="en-US" sz="1400" dirty="0" smtClean="0"/>
          </a:p>
        </p:txBody>
      </p:sp>
      <p:graphicFrame>
        <p:nvGraphicFramePr>
          <p:cNvPr id="717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389762"/>
              </p:ext>
            </p:extLst>
          </p:nvPr>
        </p:nvGraphicFramePr>
        <p:xfrm>
          <a:off x="4208463" y="3146425"/>
          <a:ext cx="34925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7" name="Equation" r:id="rId4" imgW="1231560" imgH="253800" progId="Equation.DSMT4">
                  <p:embed/>
                </p:oleObj>
              </mc:Choice>
              <mc:Fallback>
                <p:oleObj name="Equation" r:id="rId4" imgW="1231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463" y="3146425"/>
                        <a:ext cx="349250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72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QALYs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Strong assumptions about preferences</a:t>
            </a:r>
          </a:p>
          <a:p>
            <a:pPr>
              <a:defRPr/>
            </a:pPr>
            <a:r>
              <a:rPr lang="en-US" dirty="0" smtClean="0"/>
              <a:t>1. Constant proportional tradeoff of duration for health </a:t>
            </a:r>
          </a:p>
          <a:p>
            <a:pPr lvl="1">
              <a:defRPr/>
            </a:pPr>
            <a:r>
              <a:rPr lang="en-US" dirty="0" smtClean="0"/>
              <a:t>HRQL independent of duration, consumption, &amp; other factors</a:t>
            </a:r>
          </a:p>
          <a:p>
            <a:pPr>
              <a:defRPr/>
            </a:pPr>
            <a:r>
              <a:rPr lang="en-US" dirty="0" smtClean="0"/>
              <a:t>2. Risk preference for duration independent of health</a:t>
            </a:r>
          </a:p>
          <a:p>
            <a:pPr lvl="1">
              <a:defRPr/>
            </a:pPr>
            <a:r>
              <a:rPr lang="en-US" dirty="0" smtClean="0"/>
              <a:t>Can be generalized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81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6F6BC71-980E-4EDE-BF4E-1084D367AE81}" type="slidenum">
              <a:rPr lang="en-US" sz="1400" smtClean="0"/>
              <a:pPr/>
              <a:t>5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23677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Willingness to </a:t>
            </a:r>
            <a:r>
              <a:rPr lang="en-US" dirty="0" smtClean="0"/>
              <a:t>pay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Compensating variation</a:t>
            </a:r>
          </a:p>
          <a:p>
            <a:pPr lvl="1"/>
            <a:r>
              <a:rPr lang="en-US" dirty="0" smtClean="0"/>
              <a:t>Change in money (that can be used for any purpose) that exactly offsets change in health risk</a:t>
            </a:r>
          </a:p>
          <a:p>
            <a:r>
              <a:rPr lang="en-US" dirty="0" smtClean="0"/>
              <a:t>Weak assumptions</a:t>
            </a:r>
          </a:p>
          <a:p>
            <a:pPr lvl="1"/>
            <a:r>
              <a:rPr lang="en-US" dirty="0" smtClean="0"/>
              <a:t>More money is better</a:t>
            </a:r>
          </a:p>
          <a:p>
            <a:pPr lvl="2"/>
            <a:r>
              <a:rPr lang="en-US" dirty="0" smtClean="0"/>
              <a:t>Non-satiation (local)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10E1693-7991-42F4-AEB5-5214EFD9D221}" type="slidenum">
              <a:rPr lang="en-US" sz="1400" smtClean="0"/>
              <a:pPr/>
              <a:t>6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68004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Admissible utility functions</a:t>
            </a:r>
            <a:endParaRPr lang="en-US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Assume (for any level of wealth)</a:t>
            </a:r>
          </a:p>
          <a:p>
            <a:pPr lvl="1"/>
            <a:r>
              <a:rPr lang="en-US" dirty="0" smtClean="0"/>
              <a:t>Preferences for health and longevity are consistent with QALYs</a:t>
            </a:r>
          </a:p>
          <a:p>
            <a:pPr lvl="2"/>
            <a:r>
              <a:rPr lang="en-US" dirty="0" smtClean="0"/>
              <a:t>Q(h, T) = v[q(h), T]</a:t>
            </a:r>
          </a:p>
          <a:p>
            <a:pPr lvl="2"/>
            <a:r>
              <a:rPr lang="en-US" dirty="0" smtClean="0"/>
              <a:t>q(h) independent of w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Then (future) lifetime utility</a:t>
            </a:r>
          </a:p>
          <a:p>
            <a:r>
              <a:rPr lang="en-US" dirty="0" smtClean="0"/>
              <a:t>		u(h, T, w) = [Q(h, T)] a(w) + b(w)</a:t>
            </a:r>
          </a:p>
          <a:p>
            <a:pPr lvl="2"/>
            <a:r>
              <a:rPr lang="en-US" dirty="0" smtClean="0"/>
              <a:t>a(w) &gt; 0</a:t>
            </a:r>
            <a:endParaRPr lang="en-US" dirty="0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295B8D-1C8D-4F5C-B0A6-30D5B504D5D9}" type="slidenum">
              <a:rPr lang="en-US" sz="1400" smtClean="0"/>
              <a:pPr/>
              <a:t>7</a:t>
            </a:fld>
            <a:endParaRPr lang="en-US" sz="1400" dirty="0" smtClean="0"/>
          </a:p>
        </p:txBody>
      </p:sp>
      <p:sp>
        <p:nvSpPr>
          <p:cNvPr id="13317" name="Line 8"/>
          <p:cNvSpPr>
            <a:spLocks noChangeShapeType="1"/>
          </p:cNvSpPr>
          <p:nvPr/>
        </p:nvSpPr>
        <p:spPr bwMode="auto">
          <a:xfrm>
            <a:off x="3886200" y="5867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C448F57-C442-4529-BF1D-F2EFFA058D5E}" type="slidenum">
              <a:rPr lang="en-US" sz="1400" smtClean="0"/>
              <a:pPr/>
              <a:t>8</a:t>
            </a:fld>
            <a:endParaRPr lang="en-US" sz="140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Marginal </a:t>
            </a:r>
            <a:r>
              <a:rPr lang="en-US" dirty="0" smtClean="0"/>
              <a:t>utility </a:t>
            </a:r>
            <a:r>
              <a:rPr lang="en-US" dirty="0" smtClean="0"/>
              <a:t>of </a:t>
            </a:r>
            <a:r>
              <a:rPr lang="en-US" dirty="0" smtClean="0"/>
              <a:t>wealth</a:t>
            </a:r>
            <a:endParaRPr lang="en-US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1066800"/>
          </a:xfrm>
        </p:spPr>
        <p:txBody>
          <a:bodyPr/>
          <a:lstStyle/>
          <a:p>
            <a:r>
              <a:rPr lang="en-US" sz="2400" smtClean="0"/>
              <a:t>		u(h, T, w) = [Q(h, T)] a(w) + b(w)	</a:t>
            </a:r>
          </a:p>
        </p:txBody>
      </p:sp>
      <p:sp>
        <p:nvSpPr>
          <p:cNvPr id="14341" name="Line 4"/>
          <p:cNvSpPr>
            <a:spLocks noChangeShapeType="1"/>
          </p:cNvSpPr>
          <p:nvPr/>
        </p:nvSpPr>
        <p:spPr bwMode="auto">
          <a:xfrm>
            <a:off x="3886200" y="5867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4342" name="Object 7"/>
          <p:cNvGraphicFramePr>
            <a:graphicFrameLocks noChangeAspect="1"/>
          </p:cNvGraphicFramePr>
          <p:nvPr/>
        </p:nvGraphicFramePr>
        <p:xfrm>
          <a:off x="1752600" y="2209800"/>
          <a:ext cx="29718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7" name="Equation" r:id="rId3" imgW="1358310" imgH="393529" progId="Equation.DSMT4">
                  <p:embed/>
                </p:oleObj>
              </mc:Choice>
              <mc:Fallback>
                <p:oleObj name="Equation" r:id="rId3" imgW="135831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09800"/>
                        <a:ext cx="2971800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343" name="Rectangle 10"/>
              <p:cNvSpPr>
                <a:spLocks noChangeArrowheads="1"/>
              </p:cNvSpPr>
              <p:nvPr/>
            </p:nvSpPr>
            <p:spPr bwMode="auto">
              <a:xfrm>
                <a:off x="838200" y="3429000"/>
                <a:ext cx="7848600" cy="2590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spcAft>
                    <a:spcPts val="300"/>
                  </a:spcAft>
                </a:pPr>
                <a:r>
                  <a:rPr lang="en-US" dirty="0" smtClean="0">
                    <a:solidFill>
                      <a:schemeClr val="accent2"/>
                    </a:solidFill>
                    <a:latin typeface="Arial" charset="0"/>
                  </a:rPr>
                  <a:t>b' </a:t>
                </a:r>
                <a:r>
                  <a:rPr lang="en-US" dirty="0">
                    <a:solidFill>
                      <a:schemeClr val="accent2"/>
                    </a:solidFill>
                    <a:latin typeface="Arial" charset="0"/>
                    <a:cs typeface="Arial" charset="0"/>
                  </a:rPr>
                  <a:t>≥ 0 (standard, </a:t>
                </a:r>
                <a:r>
                  <a:rPr lang="en-US" dirty="0">
                    <a:solidFill>
                      <a:schemeClr val="accent2"/>
                    </a:solidFill>
                    <a:latin typeface="Arial" charset="0"/>
                  </a:rPr>
                  <a:t>marginal utility of bequest)</a:t>
                </a:r>
              </a:p>
              <a:p>
                <a:pPr marL="342900" indent="-342900">
                  <a:spcBef>
                    <a:spcPct val="20000"/>
                  </a:spcBef>
                  <a:spcAft>
                    <a:spcPts val="300"/>
                  </a:spcAft>
                </a:pPr>
                <a:r>
                  <a:rPr lang="en-US" dirty="0">
                    <a:solidFill>
                      <a:schemeClr val="accent2"/>
                    </a:solidFill>
                    <a:latin typeface="Arial" charset="0"/>
                  </a:rPr>
                  <a:t>a' &gt; 0 </a:t>
                </a:r>
                <a:r>
                  <a:rPr lang="en-US" dirty="0">
                    <a:solidFill>
                      <a:schemeClr val="accent2"/>
                    </a:solidFill>
                    <a:latin typeface="Arial" charset="0"/>
                    <a:cs typeface="Times New Roman" pitchFamily="18" charset="0"/>
                  </a:rPr>
                  <a:t>↔ marginal utility of wealth greater if alive than dead (standard)</a:t>
                </a:r>
              </a:p>
              <a:p>
                <a:pPr marL="342900" indent="-342900">
                  <a:spcBef>
                    <a:spcPct val="20000"/>
                  </a:spcBef>
                  <a:spcAft>
                    <a:spcPts val="300"/>
                  </a:spcAft>
                </a:pPr>
                <a:r>
                  <a:rPr lang="en-US" dirty="0">
                    <a:solidFill>
                      <a:schemeClr val="accent2"/>
                    </a:solidFill>
                    <a:latin typeface="Arial" charset="0"/>
                    <a:cs typeface="Times New Roman" pitchFamily="18" charset="0"/>
                  </a:rPr>
                  <a:t>		→ marginal utility of wealth increasing with </a:t>
                </a:r>
              </a:p>
              <a:p>
                <a:pPr marL="742950" lvl="1" indent="-285750">
                  <a:spcBef>
                    <a:spcPct val="20000"/>
                  </a:spcBef>
                </a:pPr>
                <a:r>
                  <a:rPr lang="en-US" sz="2000" dirty="0">
                    <a:solidFill>
                      <a:schemeClr val="accent2"/>
                    </a:solidFill>
                    <a:cs typeface="Times New Roman" pitchFamily="18" charset="0"/>
                  </a:rPr>
                  <a:t>			Health (standard?)</a:t>
                </a:r>
              </a:p>
              <a:p>
                <a:pPr marL="742950" lvl="1" indent="-285750">
                  <a:spcBef>
                    <a:spcPct val="20000"/>
                  </a:spcBef>
                </a:pPr>
                <a:r>
                  <a:rPr lang="en-US" sz="2000" dirty="0">
                    <a:solidFill>
                      <a:schemeClr val="accent2"/>
                    </a:solidFill>
                    <a:cs typeface="Times New Roman" pitchFamily="18" charset="0"/>
                  </a:rPr>
                  <a:t>			Longevity (highly plausible</a:t>
                </a:r>
                <a:r>
                  <a:rPr lang="en-US" sz="2000" dirty="0" smtClean="0">
                    <a:solidFill>
                      <a:schemeClr val="accent2"/>
                    </a:solidFill>
                    <a:cs typeface="Times New Roman" pitchFamily="18" charset="0"/>
                  </a:rPr>
                  <a:t>)</a:t>
                </a:r>
              </a:p>
              <a:p>
                <a:pPr marL="742950" lvl="1" indent="-285750">
                  <a:spcBef>
                    <a:spcPct val="20000"/>
                  </a:spcBef>
                </a:pPr>
                <a:r>
                  <a:rPr lang="en-US" dirty="0" smtClean="0">
                    <a:solidFill>
                      <a:schemeClr val="accent2"/>
                    </a:solidFill>
                  </a:rPr>
                  <a:t>		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𝑢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𝑤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h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742950" lvl="1" indent="-285750">
                  <a:spcBef>
                    <a:spcPct val="20000"/>
                  </a:spcBef>
                </a:pPr>
                <a:endParaRPr lang="en-US" sz="2000" dirty="0" smtClean="0">
                  <a:solidFill>
                    <a:schemeClr val="accent2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343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3429000"/>
                <a:ext cx="7848600" cy="2590800"/>
              </a:xfrm>
              <a:prstGeom prst="rect">
                <a:avLst/>
              </a:prstGeom>
              <a:blipFill rotWithShape="1">
                <a:blip r:embed="rId5"/>
                <a:stretch>
                  <a:fillRect l="-1243" t="-1647" b="-2258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670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4D7E34E-5E19-465F-9878-A72802FD1FC2}" type="slidenum">
              <a:rPr lang="en-US" sz="1400" smtClean="0"/>
              <a:pPr/>
              <a:t>9</a:t>
            </a:fld>
            <a:endParaRPr lang="en-US" sz="14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Marginal WTP per QALY 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1066800"/>
          </a:xfrm>
        </p:spPr>
        <p:txBody>
          <a:bodyPr/>
          <a:lstStyle/>
          <a:p>
            <a:r>
              <a:rPr lang="en-US" sz="2400" smtClean="0"/>
              <a:t>		u(h, T, w) = [Q(h , T)] a(w) + b(w)</a:t>
            </a:r>
          </a:p>
          <a:p>
            <a:pPr lvl="1">
              <a:buFontTx/>
              <a:buNone/>
            </a:pPr>
            <a:endParaRPr lang="en-US" sz="2000" smtClean="0"/>
          </a:p>
        </p:txBody>
      </p:sp>
      <p:graphicFrame>
        <p:nvGraphicFramePr>
          <p:cNvPr id="1536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050041"/>
              </p:ext>
            </p:extLst>
          </p:nvPr>
        </p:nvGraphicFramePr>
        <p:xfrm>
          <a:off x="1524000" y="2219325"/>
          <a:ext cx="4414838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0" name="Equation" r:id="rId3" imgW="2082600" imgH="469800" progId="Equation.DSMT4">
                  <p:embed/>
                </p:oleObj>
              </mc:Choice>
              <mc:Fallback>
                <p:oleObj name="Equation" r:id="rId3" imgW="20826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219325"/>
                        <a:ext cx="4414838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3048000" y="3505200"/>
            <a:ext cx="1905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Marginal value of QALY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5029200" y="3505200"/>
            <a:ext cx="3276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Effect of health &amp; longevity on wealth (neglect)</a:t>
            </a:r>
          </a:p>
        </p:txBody>
      </p:sp>
      <p:sp>
        <p:nvSpPr>
          <p:cNvPr id="15368" name="Line 7"/>
          <p:cNvSpPr>
            <a:spLocks noChangeShapeType="1"/>
          </p:cNvSpPr>
          <p:nvPr/>
        </p:nvSpPr>
        <p:spPr bwMode="auto">
          <a:xfrm>
            <a:off x="3886200" y="5867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8"/>
          <p:cNvSpPr>
            <a:spLocks noChangeShapeType="1"/>
          </p:cNvSpPr>
          <p:nvPr/>
        </p:nvSpPr>
        <p:spPr bwMode="auto">
          <a:xfrm flipV="1">
            <a:off x="3962400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9"/>
          <p:cNvSpPr>
            <a:spLocks noChangeShapeType="1"/>
          </p:cNvSpPr>
          <p:nvPr/>
        </p:nvSpPr>
        <p:spPr bwMode="auto">
          <a:xfrm flipV="1">
            <a:off x="5638800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Rectangle 13"/>
          <p:cNvSpPr>
            <a:spLocks noChangeArrowheads="1"/>
          </p:cNvSpPr>
          <p:nvPr/>
        </p:nvSpPr>
        <p:spPr bwMode="auto">
          <a:xfrm>
            <a:off x="609600" y="4419600"/>
            <a:ext cx="8305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300"/>
              </a:spcAft>
            </a:pPr>
            <a:r>
              <a:rPr lang="en-US" dirty="0">
                <a:solidFill>
                  <a:schemeClr val="accent2"/>
                </a:solidFill>
                <a:latin typeface="Symbol" pitchFamily="18" charset="2"/>
              </a:rPr>
              <a:t>m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is independent of Q (future health &amp; longevity) 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iff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 a' = 0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cs typeface="Arial" charset="0"/>
              </a:rPr>
              <a:t>→</a:t>
            </a:r>
            <a:r>
              <a:rPr lang="en-US" sz="2000" dirty="0">
                <a:solidFill>
                  <a:schemeClr val="accent2"/>
                </a:solidFill>
              </a:rPr>
              <a:t> marginal utility of wealth independent of survival, health, &amp; longevity</a:t>
            </a:r>
          </a:p>
          <a:p>
            <a:pPr marL="342900" indent="-342900">
              <a:spcBef>
                <a:spcPct val="20000"/>
              </a:spcBef>
              <a:spcAft>
                <a:spcPts val="300"/>
              </a:spcAft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a' &gt; 0 </a:t>
            </a:r>
            <a:r>
              <a:rPr lang="en-US" dirty="0">
                <a:solidFill>
                  <a:schemeClr val="accent2"/>
                </a:solidFill>
                <a:latin typeface="Arial" charset="0"/>
                <a:cs typeface="Arial" charset="0"/>
              </a:rPr>
              <a:t>→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Symbol" pitchFamily="18" charset="2"/>
              </a:rPr>
              <a:t>m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decreases with Q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</a:rPr>
              <a:t>Diminishing marginal WTP with severity &amp; duration of potential illness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</a:rPr>
              <a:t>WTP increases with age and chronic/future illness</a:t>
            </a:r>
          </a:p>
        </p:txBody>
      </p:sp>
    </p:spTree>
    <p:extLst>
      <p:ext uri="{BB962C8B-B14F-4D97-AF65-F5344CB8AC3E}">
        <p14:creationId xmlns:p14="http://schemas.microsoft.com/office/powerpoint/2010/main" val="9250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2455</TotalTime>
  <Words>528</Words>
  <Application>Microsoft Office PowerPoint</Application>
  <PresentationFormat>On-screen Show (4:3)</PresentationFormat>
  <Paragraphs>108</Paragraphs>
  <Slides>12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Default Design</vt:lpstr>
      <vt:lpstr>Equation</vt:lpstr>
      <vt:lpstr>MathType 6.0 Equation</vt:lpstr>
      <vt:lpstr>What is a QALY worth?  Admissible utility functions for health, longevity &amp; wealth</vt:lpstr>
      <vt:lpstr>Standard metrics for valuing health </vt:lpstr>
      <vt:lpstr>Louis’ contribution</vt:lpstr>
      <vt:lpstr>Quality-adjusted life years</vt:lpstr>
      <vt:lpstr>QALYs</vt:lpstr>
      <vt:lpstr>Willingness to pay</vt:lpstr>
      <vt:lpstr>Admissible utility functions</vt:lpstr>
      <vt:lpstr>Marginal utility of wealth</vt:lpstr>
      <vt:lpstr>Marginal WTP per QALY (m)</vt:lpstr>
      <vt:lpstr>Value per statistical life</vt:lpstr>
      <vt:lpstr>QALYs and VSL</vt:lpstr>
      <vt:lpstr>Implications</vt:lpstr>
    </vt:vector>
  </TitlesOfParts>
  <Company>HSPH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Benefit-Cost Analysis</dc:title>
  <dc:creator>James K. Hammitt</dc:creator>
  <cp:lastModifiedBy>HAMMITT</cp:lastModifiedBy>
  <cp:revision>428</cp:revision>
  <dcterms:created xsi:type="dcterms:W3CDTF">2002-04-23T13:31:39Z</dcterms:created>
  <dcterms:modified xsi:type="dcterms:W3CDTF">2012-07-11T14:02:24Z</dcterms:modified>
</cp:coreProperties>
</file>