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7" r:id="rId2"/>
    <p:sldId id="275" r:id="rId3"/>
    <p:sldId id="276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86" r:id="rId16"/>
    <p:sldId id="28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66" d="100"/>
          <a:sy n="66" d="100"/>
        </p:scale>
        <p:origin x="-1268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92C14-608F-4E69-8228-BFBE55403C4A}" type="datetimeFigureOut">
              <a:rPr lang="fr-FR" smtClean="0"/>
              <a:pPr/>
              <a:t>12/07/2012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2D6BD-538D-416E-B91A-031226B25B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20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3F6D-DB8A-4FF7-B69C-CE5F56CCB3AF}" type="datetime1">
              <a:rPr lang="fr-FR" smtClean="0"/>
              <a:pPr/>
              <a:t>12/07/2012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0110-C163-4650-ADDE-5BAD4C68F8C3}" type="datetime1">
              <a:rPr lang="fr-FR" smtClean="0"/>
              <a:pPr/>
              <a:t>12/07/2012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B14D-DD3B-4C3F-9E25-2D07042AECA8}" type="datetime1">
              <a:rPr lang="fr-FR" smtClean="0"/>
              <a:pPr/>
              <a:t>12/07/2012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2ED2-0E7D-42F7-B51C-7A31F87D7941}" type="datetime1">
              <a:rPr lang="fr-FR" smtClean="0"/>
              <a:pPr/>
              <a:t>12/07/2012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9037-1EE6-452C-BC74-4F9505348D7D}" type="datetime1">
              <a:rPr lang="fr-FR" smtClean="0"/>
              <a:pPr/>
              <a:t>12/07/2012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2F0F-296F-4C42-9639-78ED229990E3}" type="datetime1">
              <a:rPr lang="fr-FR" smtClean="0"/>
              <a:pPr/>
              <a:t>12/07/2012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E2A0-1DC1-4CBB-83B0-2652A9E5CA47}" type="datetime1">
              <a:rPr lang="fr-FR" smtClean="0"/>
              <a:pPr/>
              <a:t>12/07/2012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BD0B-0A59-4AA3-AE57-DA2A5AE03FBE}" type="datetime1">
              <a:rPr lang="fr-FR" smtClean="0"/>
              <a:pPr/>
              <a:t>12/07/2012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641A-1D84-4CB5-96E5-8928E8466082}" type="datetime1">
              <a:rPr lang="fr-FR" smtClean="0"/>
              <a:pPr/>
              <a:t>12/07/2012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1D1A-9598-4F21-AE9F-6DFF1CFC04E8}" type="datetime1">
              <a:rPr lang="fr-FR" smtClean="0"/>
              <a:pPr/>
              <a:t>12/07/2012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103-48F8-47A4-A042-A798E97D5D60}" type="datetime1">
              <a:rPr lang="fr-FR" smtClean="0"/>
              <a:pPr/>
              <a:t>12/07/2012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798F3-AEEE-4E3A-B5C5-73A3FB0F502E}" type="datetime1">
              <a:rPr lang="fr-FR" smtClean="0"/>
              <a:pPr/>
              <a:t>12/07/2012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3C7B-92ED-4A63-B1D8-10A3947A6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.png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3.jpeg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4" Type="http://schemas.openxmlformats.org/officeDocument/2006/relationships/image" Target="../media/image2.png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4016" y="1484784"/>
            <a:ext cx="7772400" cy="1470025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The Prudent Principal</a:t>
            </a:r>
            <a:endParaRPr lang="fr-FR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3548" y="2996952"/>
            <a:ext cx="7992888" cy="2016224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Bernard Sinclair-</a:t>
            </a:r>
            <a:r>
              <a:rPr lang="fr-FR" sz="2000" b="1" dirty="0" err="1" smtClean="0">
                <a:solidFill>
                  <a:schemeClr val="tx1"/>
                </a:solidFill>
              </a:rPr>
              <a:t>Desgagné</a:t>
            </a:r>
            <a:endParaRPr lang="fr-FR" sz="2000" b="1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HEC Montréal, CIRANO and Ecole Polytechnique de Paris</a:t>
            </a:r>
          </a:p>
          <a:p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chemeClr val="tx1"/>
                </a:solidFill>
              </a:rPr>
              <a:t>Sandrine </a:t>
            </a:r>
            <a:r>
              <a:rPr lang="fr-FR" sz="2000" b="1" dirty="0" err="1" smtClean="0">
                <a:solidFill>
                  <a:schemeClr val="tx1"/>
                </a:solidFill>
              </a:rPr>
              <a:t>Spaeter</a:t>
            </a:r>
            <a:endParaRPr lang="fr-FR" sz="2000" b="1" dirty="0" smtClean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BETA, CNRS  and Université de Strasbourg</a:t>
            </a:r>
          </a:p>
          <a:p>
            <a:endParaRPr lang="fr-FR" sz="24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857224" y="5643578"/>
            <a:ext cx="7286676" cy="0"/>
          </a:xfrm>
          <a:prstGeom prst="line">
            <a:avLst/>
          </a:prstGeom>
          <a:ln w="25400"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18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21" name="Picture 14" descr="symbCNRSmicro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17" descr="logo-uds-RV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4" name="Connecteur droit 23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/>
          <p:cNvSpPr txBox="1"/>
          <p:nvPr/>
        </p:nvSpPr>
        <p:spPr>
          <a:xfrm>
            <a:off x="3059832" y="587727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Toulouse, 12-13 July, 2012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395536" y="69269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3. The </a:t>
            </a:r>
            <a:r>
              <a:rPr lang="fr-FR" b="1" dirty="0" err="1" smtClean="0"/>
              <a:t>sheltered</a:t>
            </a:r>
            <a:r>
              <a:rPr lang="fr-FR" b="1" dirty="0" smtClean="0"/>
              <a:t> Principal</a:t>
            </a:r>
            <a:endParaRPr lang="fr-FR" b="1" dirty="0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10</a:t>
            </a:fld>
            <a:endParaRPr lang="fr-FR"/>
          </a:p>
        </p:txBody>
      </p:sp>
      <p:grpSp>
        <p:nvGrpSpPr>
          <p:cNvPr id="34" name="Groupe 33"/>
          <p:cNvGrpSpPr/>
          <p:nvPr/>
        </p:nvGrpSpPr>
        <p:grpSpPr>
          <a:xfrm>
            <a:off x="1546499" y="2924944"/>
            <a:ext cx="4941887" cy="2076450"/>
            <a:chOff x="1115616" y="2374708"/>
            <a:chExt cx="4941887" cy="2076450"/>
          </a:xfrm>
        </p:grpSpPr>
        <p:grpSp>
          <p:nvGrpSpPr>
            <p:cNvPr id="33" name="Groupe 32"/>
            <p:cNvGrpSpPr/>
            <p:nvPr/>
          </p:nvGrpSpPr>
          <p:grpSpPr>
            <a:xfrm>
              <a:off x="1979712" y="2780928"/>
              <a:ext cx="3240360" cy="288032"/>
              <a:chOff x="1979712" y="2780928"/>
              <a:chExt cx="3240360" cy="288032"/>
            </a:xfrm>
          </p:grpSpPr>
          <p:cxnSp>
            <p:nvCxnSpPr>
              <p:cNvPr id="15" name="Connecteur droit avec flèche 14"/>
              <p:cNvCxnSpPr/>
              <p:nvPr/>
            </p:nvCxnSpPr>
            <p:spPr>
              <a:xfrm rot="10800000">
                <a:off x="1979712" y="2924944"/>
                <a:ext cx="428628" cy="142876"/>
              </a:xfrm>
              <a:prstGeom prst="straightConnector1">
                <a:avLst/>
              </a:prstGeom>
              <a:ln w="31750">
                <a:solidFill>
                  <a:srgbClr val="4A904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avec flèche 15"/>
              <p:cNvCxnSpPr/>
              <p:nvPr/>
            </p:nvCxnSpPr>
            <p:spPr>
              <a:xfrm rot="16200000" flipV="1">
                <a:off x="4932040" y="2780928"/>
                <a:ext cx="288032" cy="288032"/>
              </a:xfrm>
              <a:prstGeom prst="straightConnector1">
                <a:avLst/>
              </a:prstGeom>
              <a:ln w="31750">
                <a:solidFill>
                  <a:srgbClr val="4A904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077" name="Object 5"/>
            <p:cNvGraphicFramePr>
              <a:graphicFrameLocks noChangeAspect="1"/>
            </p:cNvGraphicFramePr>
            <p:nvPr/>
          </p:nvGraphicFramePr>
          <p:xfrm>
            <a:off x="1115616" y="2374708"/>
            <a:ext cx="4941887" cy="2076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Equation" r:id="rId3" imgW="2895480" imgH="1422360" progId="Equation.DSMT4">
                    <p:embed/>
                  </p:oleObj>
                </mc:Choice>
                <mc:Fallback>
                  <p:oleObj name="Equation" r:id="rId3" imgW="2895480" imgH="142236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5616" y="2374708"/>
                          <a:ext cx="4941887" cy="2076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e 21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39" name="Picture 14" descr="symbCNRSmicro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17" descr="logo-uds-RV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41" name="Connecteur droit 40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e 27"/>
          <p:cNvGrpSpPr/>
          <p:nvPr/>
        </p:nvGrpSpPr>
        <p:grpSpPr>
          <a:xfrm>
            <a:off x="683568" y="2204864"/>
            <a:ext cx="7401843" cy="3855199"/>
            <a:chOff x="1571604" y="1645503"/>
            <a:chExt cx="7401843" cy="3855199"/>
          </a:xfrm>
        </p:grpSpPr>
        <p:cxnSp>
          <p:nvCxnSpPr>
            <p:cNvPr id="15" name="Connecteur droit avec flèche 14"/>
            <p:cNvCxnSpPr/>
            <p:nvPr/>
          </p:nvCxnSpPr>
          <p:spPr>
            <a:xfrm rot="5400000" flipH="1" flipV="1">
              <a:off x="2035951" y="3750471"/>
              <a:ext cx="3429024" cy="714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>
              <a:off x="1571604" y="3714752"/>
              <a:ext cx="521497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3230698" y="1645503"/>
              <a:ext cx="1714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err="1" smtClean="0"/>
                <a:t>Agent’s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reward</a:t>
              </a:r>
              <a:endParaRPr lang="fr-FR" sz="16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830307" y="3518911"/>
              <a:ext cx="21431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Signal on the profits</a:t>
              </a:r>
              <a:endParaRPr lang="fr-FR" sz="1600" dirty="0"/>
            </a:p>
          </p:txBody>
        </p:sp>
      </p:grpSp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11</a:t>
            </a:fld>
            <a:endParaRPr lang="fr-FR" dirty="0"/>
          </a:p>
        </p:txBody>
      </p:sp>
      <p:grpSp>
        <p:nvGrpSpPr>
          <p:cNvPr id="30" name="Groupe 29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38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42" name="Picture 14" descr="symbCNRSmicro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17" descr="logo-uds-RV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48" name="Connecteur droit 47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e 1"/>
          <p:cNvGrpSpPr/>
          <p:nvPr/>
        </p:nvGrpSpPr>
        <p:grpSpPr>
          <a:xfrm>
            <a:off x="1475656" y="2906713"/>
            <a:ext cx="7668344" cy="3358531"/>
            <a:chOff x="1475656" y="2906713"/>
            <a:chExt cx="7668344" cy="3358531"/>
          </a:xfrm>
        </p:grpSpPr>
        <p:grpSp>
          <p:nvGrpSpPr>
            <p:cNvPr id="25" name="Groupe 24"/>
            <p:cNvGrpSpPr/>
            <p:nvPr/>
          </p:nvGrpSpPr>
          <p:grpSpPr>
            <a:xfrm>
              <a:off x="1475656" y="2906713"/>
              <a:ext cx="6226831" cy="3358531"/>
              <a:chOff x="1475656" y="2906713"/>
              <a:chExt cx="6226831" cy="3358531"/>
            </a:xfrm>
          </p:grpSpPr>
          <p:grpSp>
            <p:nvGrpSpPr>
              <p:cNvPr id="23" name="Groupe 22"/>
              <p:cNvGrpSpPr/>
              <p:nvPr/>
            </p:nvGrpSpPr>
            <p:grpSpPr>
              <a:xfrm>
                <a:off x="1475656" y="2906713"/>
                <a:ext cx="6226831" cy="3358531"/>
                <a:chOff x="1475656" y="2906713"/>
                <a:chExt cx="6226831" cy="3358531"/>
              </a:xfrm>
            </p:grpSpPr>
            <p:graphicFrame>
              <p:nvGraphicFramePr>
                <p:cNvPr id="51" name="Objet 50"/>
                <p:cNvGraphicFramePr>
                  <a:graphicFrameLocks noChangeAspect="1"/>
                </p:cNvGraphicFramePr>
                <p:nvPr/>
              </p:nvGraphicFramePr>
              <p:xfrm>
                <a:off x="5464175" y="2906713"/>
                <a:ext cx="530225" cy="3190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657" name="Equation" r:id="rId6" imgW="380880" imgH="228600" progId="Equation.DSMT4">
                        <p:embed/>
                      </p:oleObj>
                    </mc:Choice>
                    <mc:Fallback>
                      <p:oleObj name="Equation" r:id="rId6" imgW="380880" imgH="228600" progId="Equation.DSMT4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464175" y="2906713"/>
                              <a:ext cx="530225" cy="31908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56" name="Groupe 55"/>
                <p:cNvGrpSpPr/>
                <p:nvPr/>
              </p:nvGrpSpPr>
              <p:grpSpPr>
                <a:xfrm>
                  <a:off x="1475656" y="3477517"/>
                  <a:ext cx="6226831" cy="2787727"/>
                  <a:chOff x="1475656" y="3477517"/>
                  <a:chExt cx="6226831" cy="2787727"/>
                </a:xfrm>
              </p:grpSpPr>
              <p:sp>
                <p:nvSpPr>
                  <p:cNvPr id="21" name="Arc 20"/>
                  <p:cNvSpPr/>
                  <p:nvPr/>
                </p:nvSpPr>
                <p:spPr>
                  <a:xfrm rot="19343948">
                    <a:off x="2345858" y="3477517"/>
                    <a:ext cx="5356629" cy="2787727"/>
                  </a:xfrm>
                  <a:prstGeom prst="arc">
                    <a:avLst>
                      <a:gd name="adj1" fmla="val 14421421"/>
                      <a:gd name="adj2" fmla="val 19016570"/>
                    </a:avLst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cxnSp>
                <p:nvCxnSpPr>
                  <p:cNvPr id="39" name="Connecteur droit 38"/>
                  <p:cNvCxnSpPr/>
                  <p:nvPr/>
                </p:nvCxnSpPr>
                <p:spPr>
                  <a:xfrm flipH="1">
                    <a:off x="1475656" y="4279844"/>
                    <a:ext cx="2130478" cy="0"/>
                  </a:xfrm>
                  <a:prstGeom prst="line">
                    <a:avLst/>
                  </a:prstGeom>
                  <a:ln w="25400"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33" name="Objet 32"/>
              <p:cNvGraphicFramePr>
                <a:graphicFrameLocks noChangeAspect="1"/>
              </p:cNvGraphicFramePr>
              <p:nvPr/>
            </p:nvGraphicFramePr>
            <p:xfrm>
              <a:off x="3419872" y="4293096"/>
              <a:ext cx="285874" cy="4677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58" name="Equation" r:id="rId8" imgW="139680" imgH="228600" progId="Equation.DSMT4">
                      <p:embed/>
                    </p:oleObj>
                  </mc:Choice>
                  <mc:Fallback>
                    <p:oleObj name="Equation" r:id="rId8" imgW="139680" imgH="228600" progId="Equation.DSMT4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19872" y="4293096"/>
                            <a:ext cx="285874" cy="4677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4" name="ZoneTexte 33"/>
            <p:cNvSpPr txBox="1"/>
            <p:nvPr/>
          </p:nvSpPr>
          <p:spPr>
            <a:xfrm>
              <a:off x="3455368" y="5373216"/>
              <a:ext cx="56886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tx2"/>
                  </a:solidFill>
                </a:rPr>
                <a:t>The </a:t>
              </a:r>
              <a:r>
                <a:rPr lang="fr-FR" dirty="0" err="1" smtClean="0">
                  <a:solidFill>
                    <a:schemeClr val="tx2"/>
                  </a:solidFill>
                </a:rPr>
                <a:t>rescue</a:t>
              </a:r>
              <a:r>
                <a:rPr lang="fr-FR" dirty="0" smtClean="0">
                  <a:solidFill>
                    <a:schemeClr val="tx2"/>
                  </a:solidFill>
                </a:rPr>
                <a:t> </a:t>
              </a:r>
              <a:r>
                <a:rPr lang="fr-FR" dirty="0" err="1" smtClean="0">
                  <a:solidFill>
                    <a:schemeClr val="tx2"/>
                  </a:solidFill>
                </a:rPr>
                <a:t>introduces</a:t>
              </a:r>
              <a:r>
                <a:rPr lang="fr-FR" dirty="0" smtClean="0">
                  <a:solidFill>
                    <a:schemeClr val="tx2"/>
                  </a:solidFill>
                </a:rPr>
                <a:t> </a:t>
              </a:r>
              <a:r>
                <a:rPr lang="fr-FR" dirty="0" err="1" smtClean="0">
                  <a:solidFill>
                    <a:schemeClr val="tx2"/>
                  </a:solidFill>
                </a:rPr>
                <a:t>some</a:t>
              </a:r>
              <a:r>
                <a:rPr lang="fr-FR" dirty="0" smtClean="0">
                  <a:solidFill>
                    <a:schemeClr val="tx2"/>
                  </a:solidFill>
                </a:rPr>
                <a:t> </a:t>
              </a:r>
              <a:r>
                <a:rPr lang="fr-FR" dirty="0" err="1" smtClean="0">
                  <a:solidFill>
                    <a:schemeClr val="tx2"/>
                  </a:solidFill>
                </a:rPr>
                <a:t>convexity</a:t>
              </a:r>
              <a:endParaRPr lang="fr-FR" dirty="0" smtClean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51520" y="62068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4. The </a:t>
            </a:r>
            <a:r>
              <a:rPr lang="fr-FR" b="1" dirty="0" err="1" smtClean="0"/>
              <a:t>Agent’s</a:t>
            </a:r>
            <a:r>
              <a:rPr lang="fr-FR" b="1" dirty="0" smtClean="0"/>
              <a:t> </a:t>
            </a:r>
            <a:r>
              <a:rPr lang="fr-FR" b="1" dirty="0" err="1" smtClean="0"/>
              <a:t>rewards</a:t>
            </a:r>
            <a:r>
              <a:rPr lang="fr-FR" b="1" dirty="0" smtClean="0"/>
              <a:t> are </a:t>
            </a:r>
            <a:r>
              <a:rPr lang="fr-FR" b="1" dirty="0" err="1" smtClean="0"/>
              <a:t>taxed</a:t>
            </a:r>
            <a:r>
              <a:rPr lang="fr-FR" b="1" dirty="0" smtClean="0"/>
              <a:t> (1)</a:t>
            </a:r>
            <a:endParaRPr lang="fr-FR" b="1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12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941263" y="2483841"/>
            <a:ext cx="6829425" cy="2078037"/>
            <a:chOff x="941263" y="2483841"/>
            <a:chExt cx="6829425" cy="2078037"/>
          </a:xfrm>
        </p:grpSpPr>
        <p:grpSp>
          <p:nvGrpSpPr>
            <p:cNvPr id="26" name="Groupe 25"/>
            <p:cNvGrpSpPr/>
            <p:nvPr/>
          </p:nvGrpSpPr>
          <p:grpSpPr>
            <a:xfrm>
              <a:off x="1648326" y="3737378"/>
              <a:ext cx="751672" cy="650558"/>
              <a:chOff x="1278104" y="3861048"/>
              <a:chExt cx="392644" cy="650558"/>
            </a:xfrm>
          </p:grpSpPr>
          <p:sp>
            <p:nvSpPr>
              <p:cNvPr id="16" name="Accolade ouvrante 15"/>
              <p:cNvSpPr/>
              <p:nvPr/>
            </p:nvSpPr>
            <p:spPr>
              <a:xfrm rot="16200000">
                <a:off x="1420980" y="4297292"/>
                <a:ext cx="71438" cy="357190"/>
              </a:xfrm>
              <a:prstGeom prst="leftBrac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Accolade ouvrante 16"/>
              <p:cNvSpPr/>
              <p:nvPr/>
            </p:nvSpPr>
            <p:spPr>
              <a:xfrm rot="16200000">
                <a:off x="1456434" y="3718172"/>
                <a:ext cx="71438" cy="357190"/>
              </a:xfrm>
              <a:prstGeom prst="leftBrac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aphicFrame>
          <p:nvGraphicFramePr>
            <p:cNvPr id="2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4923420"/>
                </p:ext>
              </p:extLst>
            </p:nvPr>
          </p:nvGraphicFramePr>
          <p:xfrm>
            <a:off x="941263" y="2483841"/>
            <a:ext cx="6829425" cy="2078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2" name="Equation" r:id="rId3" imgW="4000320" imgH="1422360" progId="Equation.DSMT4">
                    <p:embed/>
                  </p:oleObj>
                </mc:Choice>
                <mc:Fallback>
                  <p:oleObj name="Equation" r:id="rId3" imgW="4000320" imgH="142236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1263" y="2483841"/>
                          <a:ext cx="6829425" cy="2078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e 18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28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32" name="Picture 14" descr="symbCNRSmicro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17" descr="logo-uds-RV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34" name="Connecteur droit 33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/>
        </p:nvGrpSpPr>
        <p:grpSpPr>
          <a:xfrm>
            <a:off x="1571604" y="1645503"/>
            <a:ext cx="7401843" cy="3855199"/>
            <a:chOff x="1571604" y="1645503"/>
            <a:chExt cx="7401843" cy="3855199"/>
          </a:xfrm>
        </p:grpSpPr>
        <p:cxnSp>
          <p:nvCxnSpPr>
            <p:cNvPr id="15" name="Connecteur droit avec flèche 14"/>
            <p:cNvCxnSpPr/>
            <p:nvPr/>
          </p:nvCxnSpPr>
          <p:spPr>
            <a:xfrm rot="5400000" flipH="1" flipV="1">
              <a:off x="2035951" y="3750471"/>
              <a:ext cx="3429024" cy="714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>
              <a:off x="1571604" y="3714752"/>
              <a:ext cx="521497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3230698" y="1645503"/>
              <a:ext cx="1714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err="1" smtClean="0"/>
                <a:t>Agent’s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reward</a:t>
              </a:r>
              <a:endParaRPr lang="fr-FR" sz="16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830307" y="3518911"/>
              <a:ext cx="21431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Signal on the profits</a:t>
              </a:r>
              <a:endParaRPr lang="fr-FR" sz="1600" dirty="0"/>
            </a:p>
          </p:txBody>
        </p:sp>
      </p:grpSp>
      <p:sp>
        <p:nvSpPr>
          <p:cNvPr id="27" name="ZoneTexte 26"/>
          <p:cNvSpPr txBox="1"/>
          <p:nvPr/>
        </p:nvSpPr>
        <p:spPr>
          <a:xfrm>
            <a:off x="285720" y="228599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If the </a:t>
            </a:r>
            <a:r>
              <a:rPr lang="fr-FR" b="1" dirty="0" err="1" smtClean="0">
                <a:solidFill>
                  <a:srgbClr val="0070C0"/>
                </a:solidFill>
              </a:rPr>
              <a:t>tax</a:t>
            </a:r>
            <a:r>
              <a:rPr lang="fr-FR" b="1" dirty="0" smtClean="0">
                <a:solidFill>
                  <a:srgbClr val="0070C0"/>
                </a:solidFill>
              </a:rPr>
              <a:t> rate </a:t>
            </a:r>
            <a:r>
              <a:rPr lang="fr-FR" b="1" dirty="0" err="1" smtClean="0">
                <a:solidFill>
                  <a:srgbClr val="0070C0"/>
                </a:solidFill>
              </a:rPr>
              <a:t>increases</a:t>
            </a:r>
            <a:r>
              <a:rPr lang="fr-FR" b="1" dirty="0" smtClean="0">
                <a:solidFill>
                  <a:srgbClr val="0070C0"/>
                </a:solidFill>
              </a:rPr>
              <a:t> in the signal …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13</a:t>
            </a:fld>
            <a:endParaRPr lang="fr-FR"/>
          </a:p>
        </p:txBody>
      </p:sp>
      <p:grpSp>
        <p:nvGrpSpPr>
          <p:cNvPr id="40" name="Groupe 39"/>
          <p:cNvGrpSpPr/>
          <p:nvPr/>
        </p:nvGrpSpPr>
        <p:grpSpPr>
          <a:xfrm>
            <a:off x="670143" y="936640"/>
            <a:ext cx="6381598" cy="5488433"/>
            <a:chOff x="670143" y="936640"/>
            <a:chExt cx="6381598" cy="5488433"/>
          </a:xfrm>
        </p:grpSpPr>
        <p:cxnSp>
          <p:nvCxnSpPr>
            <p:cNvPr id="23" name="Connecteur droit 22"/>
            <p:cNvCxnSpPr/>
            <p:nvPr/>
          </p:nvCxnSpPr>
          <p:spPr>
            <a:xfrm rot="5400000">
              <a:off x="5116335" y="2092577"/>
              <a:ext cx="855546" cy="648072"/>
            </a:xfrm>
            <a:prstGeom prst="line">
              <a:avLst/>
            </a:prstGeom>
            <a:ln w="12700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 rot="5400000">
              <a:off x="1795702" y="5341202"/>
              <a:ext cx="584044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e 35"/>
            <p:cNvGrpSpPr/>
            <p:nvPr/>
          </p:nvGrpSpPr>
          <p:grpSpPr>
            <a:xfrm>
              <a:off x="670143" y="936640"/>
              <a:ext cx="6381598" cy="5488433"/>
              <a:chOff x="670143" y="936640"/>
              <a:chExt cx="6381598" cy="5488433"/>
            </a:xfrm>
          </p:grpSpPr>
          <p:sp>
            <p:nvSpPr>
              <p:cNvPr id="21" name="Arc 20"/>
              <p:cNvSpPr/>
              <p:nvPr/>
            </p:nvSpPr>
            <p:spPr>
              <a:xfrm rot="9005399">
                <a:off x="670143" y="936640"/>
                <a:ext cx="5443472" cy="2784347"/>
              </a:xfrm>
              <a:prstGeom prst="arc">
                <a:avLst>
                  <a:gd name="adj1" fmla="val 11975890"/>
                  <a:gd name="adj2" fmla="val 17127864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Arc 34"/>
              <p:cNvSpPr/>
              <p:nvPr/>
            </p:nvSpPr>
            <p:spPr>
              <a:xfrm rot="19186990">
                <a:off x="1608269" y="3640726"/>
                <a:ext cx="5443472" cy="2784347"/>
              </a:xfrm>
              <a:prstGeom prst="arc">
                <a:avLst>
                  <a:gd name="adj1" fmla="val 11975890"/>
                  <a:gd name="adj2" fmla="val 17127864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7" name="Groupe 36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38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42" name="Picture 14" descr="symbCNRSmicro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17" descr="logo-uds-RV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44" name="Connecteur droit 43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ZoneTexte 23"/>
          <p:cNvSpPr txBox="1"/>
          <p:nvPr/>
        </p:nvSpPr>
        <p:spPr>
          <a:xfrm>
            <a:off x="4499992" y="508518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The taxation of the </a:t>
            </a:r>
            <a:r>
              <a:rPr lang="fr-FR" dirty="0" err="1" smtClean="0">
                <a:solidFill>
                  <a:schemeClr val="tx2"/>
                </a:solidFill>
              </a:rPr>
              <a:t>Agent’s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rewards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may</a:t>
            </a:r>
            <a:r>
              <a:rPr lang="fr-FR" dirty="0" smtClean="0">
                <a:solidFill>
                  <a:schemeClr val="tx2"/>
                </a:solidFill>
              </a:rPr>
              <a:t> have a </a:t>
            </a:r>
            <a:r>
              <a:rPr lang="fr-FR" dirty="0" err="1" smtClean="0">
                <a:solidFill>
                  <a:schemeClr val="tx2"/>
                </a:solidFill>
              </a:rPr>
              <a:t>counterintuitive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effect</a:t>
            </a:r>
            <a:r>
              <a:rPr lang="fr-FR" dirty="0" smtClean="0">
                <a:solidFill>
                  <a:schemeClr val="tx2"/>
                </a:solidFill>
              </a:rPr>
              <a:t>…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51520" y="62068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4. The </a:t>
            </a:r>
            <a:r>
              <a:rPr lang="fr-FR" b="1" dirty="0" err="1" smtClean="0"/>
              <a:t>Agent’s</a:t>
            </a:r>
            <a:r>
              <a:rPr lang="fr-FR" b="1" dirty="0" smtClean="0"/>
              <a:t> </a:t>
            </a:r>
            <a:r>
              <a:rPr lang="fr-FR" b="1" dirty="0" err="1" smtClean="0"/>
              <a:t>rewards</a:t>
            </a:r>
            <a:r>
              <a:rPr lang="fr-FR" b="1" dirty="0" smtClean="0"/>
              <a:t> are </a:t>
            </a:r>
            <a:r>
              <a:rPr lang="fr-FR" b="1" dirty="0" err="1" smtClean="0"/>
              <a:t>taxed</a:t>
            </a:r>
            <a:r>
              <a:rPr lang="fr-FR" b="1" dirty="0" smtClean="0"/>
              <a:t> (2)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323528" y="62068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5. The </a:t>
            </a:r>
            <a:r>
              <a:rPr lang="fr-FR" b="1" dirty="0" err="1" smtClean="0"/>
              <a:t>Principal’s</a:t>
            </a:r>
            <a:r>
              <a:rPr lang="fr-FR" b="1" dirty="0" smtClean="0"/>
              <a:t> net profits are </a:t>
            </a:r>
            <a:r>
              <a:rPr lang="fr-FR" b="1" dirty="0" err="1" smtClean="0"/>
              <a:t>taxed</a:t>
            </a:r>
            <a:r>
              <a:rPr lang="fr-FR" b="1" dirty="0" smtClean="0"/>
              <a:t> (1)</a:t>
            </a:r>
            <a:endParaRPr lang="fr-FR" b="1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14</a:t>
            </a:fld>
            <a:endParaRPr lang="fr-FR"/>
          </a:p>
        </p:txBody>
      </p:sp>
      <p:grpSp>
        <p:nvGrpSpPr>
          <p:cNvPr id="24" name="Groupe 23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2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30" name="Picture 14" descr="symbCNRSmicro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7" descr="logo-uds-RV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32" name="Connecteur droit 31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e 3"/>
          <p:cNvGrpSpPr/>
          <p:nvPr/>
        </p:nvGrpSpPr>
        <p:grpSpPr>
          <a:xfrm>
            <a:off x="679450" y="2924175"/>
            <a:ext cx="7218363" cy="2076450"/>
            <a:chOff x="679450" y="2924175"/>
            <a:chExt cx="7218363" cy="2076450"/>
          </a:xfrm>
        </p:grpSpPr>
        <p:graphicFrame>
          <p:nvGraphicFramePr>
            <p:cNvPr id="2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0506941"/>
                </p:ext>
              </p:extLst>
            </p:nvPr>
          </p:nvGraphicFramePr>
          <p:xfrm>
            <a:off x="679450" y="2924175"/>
            <a:ext cx="7218363" cy="2076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7" name="Equation" r:id="rId6" imgW="4228920" imgH="1422360" progId="Equation.DSMT4">
                    <p:embed/>
                  </p:oleObj>
                </mc:Choice>
                <mc:Fallback>
                  <p:oleObj name="Equation" r:id="rId6" imgW="4228920" imgH="142236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450" y="2924175"/>
                          <a:ext cx="7218363" cy="2076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" name="Connecteur droit 2"/>
            <p:cNvCxnSpPr/>
            <p:nvPr/>
          </p:nvCxnSpPr>
          <p:spPr>
            <a:xfrm>
              <a:off x="2162228" y="3323125"/>
              <a:ext cx="14401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6"/>
          <p:cNvGrpSpPr/>
          <p:nvPr/>
        </p:nvGrpSpPr>
        <p:grpSpPr>
          <a:xfrm>
            <a:off x="1571604" y="1645503"/>
            <a:ext cx="7401843" cy="3855199"/>
            <a:chOff x="1571604" y="1645503"/>
            <a:chExt cx="7401843" cy="3855199"/>
          </a:xfrm>
        </p:grpSpPr>
        <p:cxnSp>
          <p:nvCxnSpPr>
            <p:cNvPr id="15" name="Connecteur droit avec flèche 14"/>
            <p:cNvCxnSpPr/>
            <p:nvPr/>
          </p:nvCxnSpPr>
          <p:spPr>
            <a:xfrm rot="5400000" flipH="1" flipV="1">
              <a:off x="2035951" y="3750471"/>
              <a:ext cx="3429024" cy="714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>
              <a:off x="1571604" y="3714752"/>
              <a:ext cx="521497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3230698" y="1645503"/>
              <a:ext cx="1714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err="1" smtClean="0"/>
                <a:t>Agent’s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reward</a:t>
              </a:r>
              <a:endParaRPr lang="fr-FR" sz="16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830307" y="3518911"/>
              <a:ext cx="21431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Signal on the profits</a:t>
              </a:r>
              <a:endParaRPr lang="fr-FR" sz="1600" dirty="0"/>
            </a:p>
          </p:txBody>
        </p:sp>
      </p:grp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15</a:t>
            </a:fld>
            <a:endParaRPr lang="fr-FR"/>
          </a:p>
        </p:txBody>
      </p:sp>
      <p:grpSp>
        <p:nvGrpSpPr>
          <p:cNvPr id="5" name="Groupe 36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38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42" name="Picture 14" descr="symbCNRSmicro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17" descr="logo-uds-RV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44" name="Connecteur droit 43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 8"/>
          <p:cNvGrpSpPr/>
          <p:nvPr/>
        </p:nvGrpSpPr>
        <p:grpSpPr>
          <a:xfrm>
            <a:off x="670143" y="936640"/>
            <a:ext cx="7574265" cy="5488433"/>
            <a:chOff x="670143" y="936640"/>
            <a:chExt cx="7574265" cy="5488433"/>
          </a:xfrm>
        </p:grpSpPr>
        <p:grpSp>
          <p:nvGrpSpPr>
            <p:cNvPr id="3" name="Groupe 39"/>
            <p:cNvGrpSpPr/>
            <p:nvPr/>
          </p:nvGrpSpPr>
          <p:grpSpPr>
            <a:xfrm>
              <a:off x="670143" y="936640"/>
              <a:ext cx="6381598" cy="5488433"/>
              <a:chOff x="670143" y="936640"/>
              <a:chExt cx="6381598" cy="5488433"/>
            </a:xfrm>
          </p:grpSpPr>
          <p:cxnSp>
            <p:nvCxnSpPr>
              <p:cNvPr id="23" name="Connecteur droit 22"/>
              <p:cNvCxnSpPr/>
              <p:nvPr/>
            </p:nvCxnSpPr>
            <p:spPr>
              <a:xfrm rot="5400000">
                <a:off x="5116335" y="2092577"/>
                <a:ext cx="855546" cy="648072"/>
              </a:xfrm>
              <a:prstGeom prst="line">
                <a:avLst/>
              </a:prstGeom>
              <a:ln w="1270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/>
              <p:nvPr/>
            </p:nvCxnSpPr>
            <p:spPr>
              <a:xfrm rot="5400000">
                <a:off x="1795702" y="5341202"/>
                <a:ext cx="584044" cy="2160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e 35"/>
              <p:cNvGrpSpPr/>
              <p:nvPr/>
            </p:nvGrpSpPr>
            <p:grpSpPr>
              <a:xfrm>
                <a:off x="670143" y="936640"/>
                <a:ext cx="6381598" cy="5488433"/>
                <a:chOff x="670143" y="936640"/>
                <a:chExt cx="6381598" cy="5488433"/>
              </a:xfrm>
            </p:grpSpPr>
            <p:sp>
              <p:nvSpPr>
                <p:cNvPr id="21" name="Arc 20"/>
                <p:cNvSpPr/>
                <p:nvPr/>
              </p:nvSpPr>
              <p:spPr>
                <a:xfrm rot="9005399">
                  <a:off x="670143" y="936640"/>
                  <a:ext cx="5443472" cy="2784347"/>
                </a:xfrm>
                <a:prstGeom prst="arc">
                  <a:avLst>
                    <a:gd name="adj1" fmla="val 11975890"/>
                    <a:gd name="adj2" fmla="val 17127864"/>
                  </a:avLst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 rot="19186990">
                  <a:off x="1608269" y="3640726"/>
                  <a:ext cx="5443472" cy="2784347"/>
                </a:xfrm>
                <a:prstGeom prst="arc">
                  <a:avLst>
                    <a:gd name="adj1" fmla="val 11975890"/>
                    <a:gd name="adj2" fmla="val 17127864"/>
                  </a:avLst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24" name="ZoneTexte 23"/>
            <p:cNvSpPr txBox="1"/>
            <p:nvPr/>
          </p:nvSpPr>
          <p:spPr>
            <a:xfrm>
              <a:off x="4499992" y="5085184"/>
              <a:ext cx="37444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tx2"/>
                  </a:solidFill>
                </a:rPr>
                <a:t>The taxation of the </a:t>
              </a:r>
              <a:r>
                <a:rPr lang="fr-FR" dirty="0" err="1" smtClean="0">
                  <a:solidFill>
                    <a:schemeClr val="tx2"/>
                  </a:solidFill>
                </a:rPr>
                <a:t>Principal’s</a:t>
              </a:r>
              <a:r>
                <a:rPr lang="fr-FR" dirty="0" smtClean="0">
                  <a:solidFill>
                    <a:schemeClr val="tx2"/>
                  </a:solidFill>
                </a:rPr>
                <a:t> net profits </a:t>
              </a:r>
              <a:r>
                <a:rPr lang="fr-FR" dirty="0" err="1" smtClean="0">
                  <a:solidFill>
                    <a:schemeClr val="tx2"/>
                  </a:solidFill>
                </a:rPr>
                <a:t>may</a:t>
              </a:r>
              <a:r>
                <a:rPr lang="fr-FR" dirty="0" smtClean="0">
                  <a:solidFill>
                    <a:schemeClr val="tx2"/>
                  </a:solidFill>
                </a:rPr>
                <a:t> </a:t>
              </a:r>
              <a:r>
                <a:rPr lang="fr-FR" dirty="0" err="1" smtClean="0">
                  <a:solidFill>
                    <a:schemeClr val="tx2"/>
                  </a:solidFill>
                </a:rPr>
                <a:t>be</a:t>
              </a:r>
              <a:r>
                <a:rPr lang="fr-FR" dirty="0" smtClean="0">
                  <a:solidFill>
                    <a:schemeClr val="tx2"/>
                  </a:solidFill>
                </a:rPr>
                <a:t> as </a:t>
              </a:r>
              <a:r>
                <a:rPr lang="fr-FR" dirty="0" err="1" smtClean="0">
                  <a:solidFill>
                    <a:schemeClr val="tx2"/>
                  </a:solidFill>
                </a:rPr>
                <a:t>bad</a:t>
              </a:r>
              <a:r>
                <a:rPr lang="fr-FR" dirty="0" smtClean="0">
                  <a:solidFill>
                    <a:schemeClr val="tx2"/>
                  </a:solidFill>
                </a:rPr>
                <a:t> as taxation of the </a:t>
              </a:r>
              <a:r>
                <a:rPr lang="fr-FR" dirty="0" err="1" smtClean="0">
                  <a:solidFill>
                    <a:schemeClr val="tx2"/>
                  </a:solidFill>
                </a:rPr>
                <a:t>Agent’s</a:t>
              </a:r>
              <a:r>
                <a:rPr lang="fr-FR" dirty="0" smtClean="0">
                  <a:solidFill>
                    <a:schemeClr val="tx2"/>
                  </a:solidFill>
                </a:rPr>
                <a:t> revenue…</a:t>
              </a:r>
              <a:endParaRPr lang="fr-FR" dirty="0">
                <a:solidFill>
                  <a:schemeClr val="tx2"/>
                </a:solidFill>
              </a:endParaRPr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323528" y="62068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5. The </a:t>
            </a:r>
            <a:r>
              <a:rPr lang="fr-FR" b="1" dirty="0" err="1" smtClean="0"/>
              <a:t>Principal’s</a:t>
            </a:r>
            <a:r>
              <a:rPr lang="fr-FR" b="1" dirty="0" smtClean="0"/>
              <a:t> net profits are </a:t>
            </a:r>
            <a:r>
              <a:rPr lang="fr-FR" b="1" dirty="0" err="1" smtClean="0"/>
              <a:t>taxed</a:t>
            </a:r>
            <a:r>
              <a:rPr lang="fr-FR" b="1" dirty="0" smtClean="0"/>
              <a:t> (3)</a:t>
            </a:r>
            <a:endParaRPr lang="fr-FR" b="1" dirty="0"/>
          </a:p>
        </p:txBody>
      </p:sp>
      <p:grpSp>
        <p:nvGrpSpPr>
          <p:cNvPr id="10" name="Groupe 9"/>
          <p:cNvGrpSpPr/>
          <p:nvPr/>
        </p:nvGrpSpPr>
        <p:grpSpPr>
          <a:xfrm>
            <a:off x="95440" y="2076340"/>
            <a:ext cx="2952328" cy="1477328"/>
            <a:chOff x="95440" y="2220715"/>
            <a:chExt cx="2952328" cy="1477328"/>
          </a:xfrm>
        </p:grpSpPr>
        <p:grpSp>
          <p:nvGrpSpPr>
            <p:cNvPr id="8" name="Groupe 7"/>
            <p:cNvGrpSpPr/>
            <p:nvPr/>
          </p:nvGrpSpPr>
          <p:grpSpPr>
            <a:xfrm>
              <a:off x="95440" y="2220715"/>
              <a:ext cx="2952328" cy="1477328"/>
              <a:chOff x="179512" y="1484784"/>
              <a:chExt cx="2952328" cy="1477328"/>
            </a:xfrm>
          </p:grpSpPr>
          <p:sp>
            <p:nvSpPr>
              <p:cNvPr id="6" name="ZoneTexte 5"/>
              <p:cNvSpPr txBox="1"/>
              <p:nvPr/>
            </p:nvSpPr>
            <p:spPr>
              <a:xfrm>
                <a:off x="179512" y="1484784"/>
                <a:ext cx="2952328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If the P </a:t>
                </a:r>
                <a:r>
                  <a:rPr lang="fr-FR" dirty="0" err="1" smtClean="0"/>
                  <a:t>is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less</a:t>
                </a:r>
                <a:r>
                  <a:rPr lang="fr-FR" dirty="0" smtClean="0"/>
                  <a:t> prudent </a:t>
                </a:r>
                <a:r>
                  <a:rPr lang="fr-FR" dirty="0" err="1" smtClean="0"/>
                  <a:t>than</a:t>
                </a:r>
                <a:r>
                  <a:rPr lang="fr-FR" dirty="0" smtClean="0"/>
                  <a:t> the Agent by a factor          ,</a:t>
                </a:r>
              </a:p>
              <a:p>
                <a:endParaRPr lang="fr-FR" dirty="0"/>
              </a:p>
              <a:p>
                <a:r>
                  <a:rPr lang="fr-FR" dirty="0"/>
                  <a:t>b</a:t>
                </a:r>
                <a:r>
                  <a:rPr lang="fr-FR" dirty="0" smtClean="0"/>
                  <a:t>ut more prudent</a:t>
                </a:r>
              </a:p>
              <a:p>
                <a:r>
                  <a:rPr lang="fr-FR" dirty="0" smtClean="0"/>
                  <a:t>by a factor                  ,  </a:t>
                </a:r>
                <a:endParaRPr lang="fr-FR" dirty="0"/>
              </a:p>
            </p:txBody>
          </p:sp>
          <p:graphicFrame>
            <p:nvGraphicFramePr>
              <p:cNvPr id="7" name="Obje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14059512"/>
                  </p:ext>
                </p:extLst>
              </p:nvPr>
            </p:nvGraphicFramePr>
            <p:xfrm>
              <a:off x="2267744" y="1804738"/>
              <a:ext cx="506549" cy="3241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7607" name="Equation" r:id="rId6" imgW="317160" imgH="203040" progId="Equation.DSMT4">
                      <p:embed/>
                    </p:oleObj>
                  </mc:Choice>
                  <mc:Fallback>
                    <p:oleObj name="Equation" r:id="rId6" imgW="317160" imgH="2030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2267744" y="1804738"/>
                            <a:ext cx="506549" cy="32419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9" name="Obje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2001364"/>
                </p:ext>
              </p:extLst>
            </p:nvPr>
          </p:nvGraphicFramePr>
          <p:xfrm>
            <a:off x="1216187" y="3356192"/>
            <a:ext cx="871537" cy="325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08" name="Equation" r:id="rId8" imgW="545760" imgH="203040" progId="Equation.DSMT4">
                    <p:embed/>
                  </p:oleObj>
                </mc:Choice>
                <mc:Fallback>
                  <p:oleObj name="Equation" r:id="rId8" imgW="54576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216187" y="3356192"/>
                          <a:ext cx="871537" cy="3254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1115616" y="692696"/>
            <a:ext cx="198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16</a:t>
            </a:fld>
            <a:endParaRPr lang="fr-FR" dirty="0"/>
          </a:p>
        </p:txBody>
      </p:sp>
      <p:grpSp>
        <p:nvGrpSpPr>
          <p:cNvPr id="2" name="Groupe 22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2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27" name="Picture 14" descr="symbCNRSmicro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7" descr="logo-uds-RV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9" name="Connecteur droit 28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ZoneTexte 16"/>
          <p:cNvSpPr txBox="1"/>
          <p:nvPr/>
        </p:nvSpPr>
        <p:spPr>
          <a:xfrm>
            <a:off x="395536" y="1844824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paper</a:t>
            </a:r>
            <a:r>
              <a:rPr lang="fr-FR" dirty="0" smtClean="0"/>
              <a:t>,</a:t>
            </a:r>
          </a:p>
          <a:p>
            <a:endParaRPr lang="fr-FR" dirty="0" smtClean="0"/>
          </a:p>
          <a:p>
            <a:pPr marL="342900" indent="-342900">
              <a:buAutoNum type="arabicParenR"/>
            </a:pPr>
            <a:r>
              <a:rPr lang="fr-FR" dirty="0" smtClean="0"/>
              <a:t>Prudence, or </a:t>
            </a:r>
            <a:r>
              <a:rPr lang="fr-FR" dirty="0" err="1" smtClean="0"/>
              <a:t>downside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 aversion,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fair</a:t>
            </a:r>
            <a:r>
              <a:rPr lang="fr-FR" dirty="0" smtClean="0"/>
              <a:t> </a:t>
            </a:r>
            <a:r>
              <a:rPr lang="fr-FR" dirty="0" err="1" smtClean="0"/>
              <a:t>assumption</a:t>
            </a:r>
            <a:r>
              <a:rPr lang="fr-FR" dirty="0" smtClean="0"/>
              <a:t> about the attitude </a:t>
            </a:r>
            <a:r>
              <a:rPr lang="fr-FR" dirty="0" err="1" smtClean="0"/>
              <a:t>that</a:t>
            </a:r>
            <a:r>
              <a:rPr lang="fr-FR" dirty="0" smtClean="0"/>
              <a:t> a </a:t>
            </a:r>
            <a:r>
              <a:rPr lang="fr-FR" dirty="0" err="1" smtClean="0"/>
              <a:t>corporate</a:t>
            </a:r>
            <a:r>
              <a:rPr lang="fr-FR" dirty="0" smtClean="0"/>
              <a:t> </a:t>
            </a:r>
            <a:r>
              <a:rPr lang="fr-FR" dirty="0" err="1" smtClean="0"/>
              <a:t>board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have in regard of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fiduciary</a:t>
            </a:r>
            <a:r>
              <a:rPr lang="fr-FR" dirty="0" smtClean="0"/>
              <a:t> </a:t>
            </a:r>
            <a:r>
              <a:rPr lang="fr-FR" dirty="0" err="1" smtClean="0"/>
              <a:t>duty</a:t>
            </a:r>
            <a:r>
              <a:rPr lang="fr-FR" dirty="0" smtClean="0"/>
              <a:t>.</a:t>
            </a:r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FontTx/>
              <a:buAutoNum type="arabicParenR"/>
            </a:pPr>
            <a:r>
              <a:rPr lang="fr-FR" dirty="0"/>
              <a:t>The prudence of the principal </a:t>
            </a:r>
            <a:r>
              <a:rPr lang="fr-FR" dirty="0" err="1"/>
              <a:t>induces</a:t>
            </a:r>
            <a:r>
              <a:rPr lang="fr-FR" dirty="0"/>
              <a:t> a (</a:t>
            </a:r>
            <a:r>
              <a:rPr lang="fr-FR" i="1" dirty="0" err="1"/>
              <a:t>approximately</a:t>
            </a:r>
            <a:r>
              <a:rPr lang="fr-FR" dirty="0"/>
              <a:t>) concave </a:t>
            </a:r>
            <a:r>
              <a:rPr lang="fr-FR" dirty="0" err="1"/>
              <a:t>remuneration</a:t>
            </a:r>
            <a:r>
              <a:rPr lang="fr-FR" dirty="0"/>
              <a:t> of the Agent. </a:t>
            </a:r>
            <a:endParaRPr lang="fr-FR" dirty="0" smtClean="0"/>
          </a:p>
          <a:p>
            <a:pPr marL="342900" indent="-342900">
              <a:buAutoNum type="arabicParenR"/>
            </a:pPr>
            <a:endParaRPr lang="fr-FR" dirty="0" smtClean="0"/>
          </a:p>
          <a:p>
            <a:pPr marL="342900" indent="-342900">
              <a:buAutoNum type="arabicParenR"/>
            </a:pPr>
            <a:r>
              <a:rPr lang="fr-FR" dirty="0" smtClean="0"/>
              <a:t>In practice, taxation of the </a:t>
            </a:r>
            <a:r>
              <a:rPr lang="fr-FR" dirty="0" err="1" smtClean="0"/>
              <a:t>Agent’s</a:t>
            </a:r>
            <a:r>
              <a:rPr lang="fr-FR" dirty="0" smtClean="0"/>
              <a:t> </a:t>
            </a:r>
            <a:r>
              <a:rPr lang="fr-FR" dirty="0" err="1" smtClean="0"/>
              <a:t>reward</a:t>
            </a:r>
            <a:r>
              <a:rPr lang="fr-FR" dirty="0" smtClean="0"/>
              <a:t> (traders, …)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itself</a:t>
            </a:r>
            <a:r>
              <a:rPr lang="fr-FR" dirty="0" smtClean="0"/>
              <a:t> </a:t>
            </a:r>
            <a:r>
              <a:rPr lang="fr-FR" dirty="0" err="1" smtClean="0"/>
              <a:t>introduce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convexity</a:t>
            </a:r>
            <a:r>
              <a:rPr lang="fr-FR" dirty="0" smtClean="0"/>
              <a:t> ! </a:t>
            </a:r>
          </a:p>
          <a:p>
            <a:pPr marL="342900" indent="-342900">
              <a:buAutoNum type="arabicParenR"/>
            </a:pPr>
            <a:endParaRPr lang="fr-FR" dirty="0" smtClean="0"/>
          </a:p>
          <a:p>
            <a:pPr marL="342900" indent="-342900">
              <a:buFontTx/>
              <a:buAutoNum type="arabicParenR"/>
            </a:pPr>
            <a:r>
              <a:rPr lang="fr-FR" dirty="0" smtClean="0"/>
              <a:t>Taxation of the </a:t>
            </a:r>
            <a:r>
              <a:rPr lang="fr-FR" dirty="0" err="1" smtClean="0"/>
              <a:t>Principal’s</a:t>
            </a:r>
            <a:r>
              <a:rPr lang="fr-FR" dirty="0" smtClean="0"/>
              <a:t> net profits </a:t>
            </a:r>
            <a:r>
              <a:rPr lang="fr-FR" dirty="0" err="1" smtClean="0"/>
              <a:t>is</a:t>
            </a:r>
            <a:r>
              <a:rPr lang="fr-FR" dirty="0" smtClean="0"/>
              <a:t> no longer a </a:t>
            </a:r>
            <a:r>
              <a:rPr lang="fr-FR" dirty="0" err="1" smtClean="0"/>
              <a:t>better</a:t>
            </a:r>
            <a:r>
              <a:rPr lang="fr-FR" dirty="0" smtClean="0"/>
              <a:t> compromise.</a:t>
            </a:r>
          </a:p>
          <a:p>
            <a:pPr marL="342900" indent="-342900">
              <a:buAutoNum type="arabicParenR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1700808"/>
            <a:ext cx="7858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000" b="1" dirty="0" smtClean="0"/>
              <a:t>Managers’ compensations and </a:t>
            </a:r>
            <a:r>
              <a:rPr lang="fr-FR" sz="2000" b="1" dirty="0" err="1" smtClean="0"/>
              <a:t>incentives</a:t>
            </a:r>
            <a:endParaRPr lang="fr-FR" sz="2000" b="1" dirty="0" smtClean="0"/>
          </a:p>
          <a:p>
            <a:pPr>
              <a:spcAft>
                <a:spcPts val="600"/>
              </a:spcAft>
              <a:buFont typeface="Wingdings"/>
              <a:buChar char="è"/>
            </a:pPr>
            <a:r>
              <a:rPr lang="fr-FR" dirty="0" smtClean="0"/>
              <a:t> Principal-agent model</a:t>
            </a:r>
          </a:p>
          <a:p>
            <a:pPr>
              <a:spcAft>
                <a:spcPts val="600"/>
              </a:spcAft>
              <a:buFont typeface="Wingdings"/>
              <a:buChar char="è"/>
            </a:pPr>
            <a:r>
              <a:rPr lang="fr-FR" dirty="0" smtClean="0"/>
              <a:t> The principal (</a:t>
            </a:r>
            <a:r>
              <a:rPr lang="fr-FR" dirty="0" err="1" smtClean="0"/>
              <a:t>shareholders</a:t>
            </a:r>
            <a:r>
              <a:rPr lang="fr-FR" dirty="0" smtClean="0"/>
              <a:t>, </a:t>
            </a:r>
            <a:r>
              <a:rPr lang="fr-FR" dirty="0" err="1" smtClean="0"/>
              <a:t>corporate</a:t>
            </a:r>
            <a:r>
              <a:rPr lang="fr-FR" dirty="0" smtClean="0"/>
              <a:t> </a:t>
            </a:r>
            <a:r>
              <a:rPr lang="fr-FR" dirty="0" err="1" smtClean="0"/>
              <a:t>board</a:t>
            </a:r>
            <a:r>
              <a:rPr lang="fr-FR" dirty="0" smtClean="0"/>
              <a:t>)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usually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 </a:t>
            </a:r>
            <a:r>
              <a:rPr lang="fr-FR" dirty="0" err="1" smtClean="0"/>
              <a:t>neutral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2</a:t>
            </a:fld>
            <a:endParaRPr lang="fr-FR"/>
          </a:p>
        </p:txBody>
      </p:sp>
      <p:grpSp>
        <p:nvGrpSpPr>
          <p:cNvPr id="2" name="Groupe 21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26" name="Picture 14" descr="symbCNRSmicro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7" descr="logo-uds-RV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8" name="Connecteur droit 27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oneTexte 13"/>
          <p:cNvSpPr txBox="1"/>
          <p:nvPr/>
        </p:nvSpPr>
        <p:spPr>
          <a:xfrm>
            <a:off x="467544" y="3212976"/>
            <a:ext cx="81369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000" b="1" dirty="0" err="1" smtClean="0"/>
              <a:t>Strong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assumption</a:t>
            </a:r>
            <a:r>
              <a:rPr lang="fr-FR" sz="2000" b="1" dirty="0" smtClean="0"/>
              <a:t> in </a:t>
            </a:r>
            <a:r>
              <a:rPr lang="fr-FR" sz="2000" b="1" dirty="0" err="1" smtClean="0"/>
              <a:t>some</a:t>
            </a:r>
            <a:r>
              <a:rPr lang="fr-FR" sz="2000" b="1" dirty="0" smtClean="0"/>
              <a:t> cases …</a:t>
            </a:r>
          </a:p>
          <a:p>
            <a:pPr>
              <a:spcAft>
                <a:spcPts val="600"/>
              </a:spcAft>
              <a:buFont typeface="Wingdings"/>
              <a:buChar char="è"/>
            </a:pP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Investors</a:t>
            </a:r>
            <a:r>
              <a:rPr lang="fr-FR" dirty="0" smtClean="0">
                <a:sym typeface="Wingdings" pitchFamily="2" charset="2"/>
              </a:rPr>
              <a:t> do not </a:t>
            </a:r>
            <a:r>
              <a:rPr lang="fr-FR" dirty="0" err="1" smtClean="0">
                <a:sym typeface="Wingdings" pitchFamily="2" charset="2"/>
              </a:rPr>
              <a:t>react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symetrically</a:t>
            </a:r>
            <a:r>
              <a:rPr lang="fr-FR" dirty="0" smtClean="0">
                <a:sym typeface="Wingdings" pitchFamily="2" charset="2"/>
              </a:rPr>
              <a:t> to </a:t>
            </a:r>
            <a:r>
              <a:rPr lang="fr-FR" dirty="0" err="1" smtClean="0">
                <a:sym typeface="Wingdings" pitchFamily="2" charset="2"/>
              </a:rPr>
              <a:t>losses</a:t>
            </a:r>
            <a:r>
              <a:rPr lang="fr-FR" dirty="0" smtClean="0">
                <a:sym typeface="Wingdings" pitchFamily="2" charset="2"/>
              </a:rPr>
              <a:t> and gains (Roy 1952, </a:t>
            </a:r>
            <a:r>
              <a:rPr lang="fr-FR" dirty="0" err="1" smtClean="0">
                <a:sym typeface="Wingdings" pitchFamily="2" charset="2"/>
              </a:rPr>
              <a:t>Markowitz</a:t>
            </a:r>
            <a:r>
              <a:rPr lang="fr-FR" dirty="0" smtClean="0">
                <a:sym typeface="Wingdings" pitchFamily="2" charset="2"/>
              </a:rPr>
              <a:t> 1959, Harvey &amp; </a:t>
            </a:r>
            <a:r>
              <a:rPr lang="fr-FR" dirty="0" err="1" smtClean="0">
                <a:sym typeface="Wingdings" pitchFamily="2" charset="2"/>
              </a:rPr>
              <a:t>Siddique</a:t>
            </a:r>
            <a:r>
              <a:rPr lang="fr-FR" dirty="0" smtClean="0">
                <a:sym typeface="Wingdings" pitchFamily="2" charset="2"/>
              </a:rPr>
              <a:t> 2000, Ang et al. 2006)</a:t>
            </a:r>
          </a:p>
          <a:p>
            <a:pPr>
              <a:spcAft>
                <a:spcPts val="600"/>
              </a:spcAft>
              <a:buFont typeface="Wingdings"/>
              <a:buChar char="è"/>
            </a:pP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Members</a:t>
            </a:r>
            <a:r>
              <a:rPr lang="fr-FR" dirty="0" smtClean="0">
                <a:sym typeface="Wingdings" pitchFamily="2" charset="2"/>
              </a:rPr>
              <a:t> of the </a:t>
            </a:r>
            <a:r>
              <a:rPr lang="fr-FR" dirty="0" err="1" smtClean="0">
                <a:sym typeface="Wingdings" pitchFamily="2" charset="2"/>
              </a:rPr>
              <a:t>corporate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board</a:t>
            </a:r>
            <a:r>
              <a:rPr lang="fr-FR" dirty="0" smtClean="0">
                <a:sym typeface="Wingdings" pitchFamily="2" charset="2"/>
              </a:rPr>
              <a:t> have a </a:t>
            </a:r>
            <a:r>
              <a:rPr lang="fr-FR" dirty="0" err="1" smtClean="0">
                <a:sym typeface="Wingdings" pitchFamily="2" charset="2"/>
              </a:rPr>
              <a:t>fiduciary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duty</a:t>
            </a:r>
            <a:r>
              <a:rPr lang="fr-FR" dirty="0" smtClean="0">
                <a:sym typeface="Wingdings" pitchFamily="2" charset="2"/>
              </a:rPr>
              <a:t> (Clark 1985, Adams &amp; al. 2010, Lan &amp; </a:t>
            </a:r>
            <a:r>
              <a:rPr lang="fr-FR" dirty="0" err="1" smtClean="0">
                <a:sym typeface="Wingdings" pitchFamily="2" charset="2"/>
              </a:rPr>
              <a:t>Herakleous</a:t>
            </a:r>
            <a:r>
              <a:rPr lang="fr-FR" dirty="0" smtClean="0">
                <a:sym typeface="Wingdings" pitchFamily="2" charset="2"/>
              </a:rPr>
              <a:t> 2010)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39552" y="5229200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Clark, 1985, p73 </a:t>
            </a:r>
            <a:r>
              <a:rPr lang="fr-FR" dirty="0" smtClean="0"/>
              <a:t>: </a:t>
            </a:r>
            <a:r>
              <a:rPr lang="fr-FR" dirty="0" err="1" smtClean="0"/>
              <a:t>Directors</a:t>
            </a:r>
            <a:r>
              <a:rPr lang="fr-FR" dirty="0" smtClean="0"/>
              <a:t> and </a:t>
            </a:r>
            <a:r>
              <a:rPr lang="fr-FR" dirty="0" err="1" smtClean="0"/>
              <a:t>officers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«(…) exercice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degree</a:t>
            </a:r>
            <a:r>
              <a:rPr lang="fr-FR" dirty="0" smtClean="0"/>
              <a:t> of care, </a:t>
            </a:r>
            <a:r>
              <a:rPr lang="fr-FR" dirty="0" err="1" smtClean="0"/>
              <a:t>skill</a:t>
            </a:r>
            <a:r>
              <a:rPr lang="fr-FR" dirty="0" smtClean="0"/>
              <a:t>, and diligence </a:t>
            </a:r>
            <a:r>
              <a:rPr lang="fr-FR" dirty="0" err="1" smtClean="0"/>
              <a:t>which</a:t>
            </a:r>
            <a:r>
              <a:rPr lang="fr-FR" dirty="0" smtClean="0"/>
              <a:t> an </a:t>
            </a:r>
            <a:r>
              <a:rPr lang="fr-FR" dirty="0" err="1" smtClean="0"/>
              <a:t>ordinary</a:t>
            </a:r>
            <a:r>
              <a:rPr lang="fr-FR" dirty="0" smtClean="0"/>
              <a:t>, prudent man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exercise</a:t>
            </a:r>
            <a:r>
              <a:rPr lang="fr-FR" dirty="0" smtClean="0"/>
              <a:t> in the management of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affairs</a:t>
            </a:r>
            <a:r>
              <a:rPr lang="fr-FR" dirty="0" smtClean="0"/>
              <a:t>. » 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3</a:t>
            </a:fld>
            <a:endParaRPr lang="fr-FR"/>
          </a:p>
        </p:txBody>
      </p:sp>
      <p:grpSp>
        <p:nvGrpSpPr>
          <p:cNvPr id="2" name="Groupe 21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26" name="Picture 14" descr="symbCNRSmicro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7" descr="logo-uds-RV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8" name="Connecteur droit 27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ZoneTexte 15"/>
          <p:cNvSpPr txBox="1"/>
          <p:nvPr/>
        </p:nvSpPr>
        <p:spPr>
          <a:xfrm>
            <a:off x="611560" y="1804754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In </a:t>
            </a:r>
            <a:r>
              <a:rPr lang="fr-FR" sz="2000" b="1" dirty="0" err="1" smtClean="0"/>
              <a:t>this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paper</a:t>
            </a:r>
            <a:r>
              <a:rPr lang="fr-FR" dirty="0" smtClean="0"/>
              <a:t> : </a:t>
            </a:r>
            <a:r>
              <a:rPr lang="fr-FR" dirty="0" smtClean="0">
                <a:sym typeface="Wingdings" pitchFamily="2" charset="2"/>
              </a:rPr>
              <a:t>The principal </a:t>
            </a:r>
            <a:r>
              <a:rPr lang="fr-FR" dirty="0" err="1" smtClean="0">
                <a:sym typeface="Wingdings" pitchFamily="2" charset="2"/>
              </a:rPr>
              <a:t>is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risk</a:t>
            </a:r>
            <a:r>
              <a:rPr lang="fr-FR" dirty="0" smtClean="0">
                <a:sym typeface="Wingdings" pitchFamily="2" charset="2"/>
              </a:rPr>
              <a:t>-averse and prudent.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611560" y="3573016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Prudence</a:t>
            </a:r>
          </a:p>
          <a:p>
            <a:endParaRPr lang="fr-FR" dirty="0" smtClean="0"/>
          </a:p>
          <a:p>
            <a:pPr>
              <a:buFont typeface="Wingdings"/>
              <a:buChar char="è"/>
            </a:pPr>
            <a:r>
              <a:rPr lang="fr-FR" dirty="0" smtClean="0">
                <a:sym typeface="Wingdings" pitchFamily="2" charset="2"/>
              </a:rPr>
              <a:t> Kimball (1990) :The marginal utility of a prudent agent </a:t>
            </a:r>
            <a:r>
              <a:rPr lang="fr-FR" dirty="0" err="1" smtClean="0">
                <a:sym typeface="Wingdings" pitchFamily="2" charset="2"/>
              </a:rPr>
              <a:t>is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strictly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convex</a:t>
            </a:r>
            <a:r>
              <a:rPr lang="fr-FR" dirty="0" smtClean="0">
                <a:sym typeface="Wingdings" pitchFamily="2" charset="2"/>
              </a:rPr>
              <a:t>.</a:t>
            </a:r>
          </a:p>
          <a:p>
            <a:endParaRPr lang="fr-FR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dirty="0" smtClean="0">
                <a:sym typeface="Wingdings" pitchFamily="2" charset="2"/>
              </a:rPr>
              <a:t> Menezes &amp; al 1980, </a:t>
            </a:r>
            <a:r>
              <a:rPr lang="fr-FR" dirty="0" err="1" smtClean="0">
                <a:sym typeface="Wingdings" pitchFamily="2" charset="2"/>
              </a:rPr>
              <a:t>Crainich</a:t>
            </a:r>
            <a:r>
              <a:rPr lang="fr-FR" dirty="0" smtClean="0">
                <a:sym typeface="Wingdings" pitchFamily="2" charset="2"/>
              </a:rPr>
              <a:t> &amp; </a:t>
            </a:r>
            <a:r>
              <a:rPr lang="fr-FR" dirty="0" err="1" smtClean="0">
                <a:sym typeface="Wingdings" pitchFamily="2" charset="2"/>
              </a:rPr>
              <a:t>Eeckhoudt</a:t>
            </a:r>
            <a:r>
              <a:rPr lang="fr-FR" dirty="0" smtClean="0">
                <a:sym typeface="Wingdings" pitchFamily="2" charset="2"/>
              </a:rPr>
              <a:t> 2008, </a:t>
            </a:r>
            <a:r>
              <a:rPr lang="fr-FR" dirty="0" err="1" smtClean="0">
                <a:sym typeface="Wingdings" pitchFamily="2" charset="2"/>
              </a:rPr>
              <a:t>Eeckhoudt</a:t>
            </a:r>
            <a:r>
              <a:rPr lang="fr-FR" dirty="0" smtClean="0">
                <a:sym typeface="Wingdings" pitchFamily="2" charset="2"/>
              </a:rPr>
              <a:t> &amp; </a:t>
            </a:r>
            <a:r>
              <a:rPr lang="fr-FR" dirty="0" err="1" smtClean="0">
                <a:sym typeface="Wingdings" pitchFamily="2" charset="2"/>
              </a:rPr>
              <a:t>Schlesinger</a:t>
            </a:r>
            <a:r>
              <a:rPr lang="fr-FR" dirty="0" smtClean="0">
                <a:sym typeface="Wingdings" pitchFamily="2" charset="2"/>
              </a:rPr>
              <a:t> 2006, Denuit &amp; al 2010 : a prudent agent </a:t>
            </a:r>
            <a:r>
              <a:rPr lang="fr-FR" dirty="0" err="1" smtClean="0">
                <a:sym typeface="Wingdings" pitchFamily="2" charset="2"/>
              </a:rPr>
              <a:t>prefers</a:t>
            </a:r>
            <a:r>
              <a:rPr lang="fr-FR" dirty="0" smtClean="0">
                <a:sym typeface="Wingdings" pitchFamily="2" charset="2"/>
              </a:rPr>
              <a:t> to </a:t>
            </a:r>
            <a:r>
              <a:rPr lang="fr-FR" dirty="0" err="1" smtClean="0">
                <a:sym typeface="Wingdings" pitchFamily="2" charset="2"/>
              </a:rPr>
              <a:t>bear</a:t>
            </a:r>
            <a:r>
              <a:rPr lang="fr-FR" dirty="0" smtClean="0">
                <a:sym typeface="Wingdings" pitchFamily="2" charset="2"/>
              </a:rPr>
              <a:t> an </a:t>
            </a:r>
            <a:r>
              <a:rPr lang="fr-FR" dirty="0" err="1" smtClean="0">
                <a:sym typeface="Wingdings" pitchFamily="2" charset="2"/>
              </a:rPr>
              <a:t>additionnal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risk</a:t>
            </a:r>
            <a:r>
              <a:rPr lang="fr-FR" dirty="0" smtClean="0">
                <a:sym typeface="Wingdings" pitchFamily="2" charset="2"/>
              </a:rPr>
              <a:t> on good states </a:t>
            </a:r>
            <a:r>
              <a:rPr lang="fr-FR" dirty="0" err="1" smtClean="0">
                <a:sym typeface="Wingdings" pitchFamily="2" charset="2"/>
              </a:rPr>
              <a:t>rather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than</a:t>
            </a:r>
            <a:r>
              <a:rPr lang="fr-FR" dirty="0" smtClean="0">
                <a:sym typeface="Wingdings" pitchFamily="2" charset="2"/>
              </a:rPr>
              <a:t> on </a:t>
            </a:r>
            <a:r>
              <a:rPr lang="fr-FR" dirty="0" err="1" smtClean="0">
                <a:sym typeface="Wingdings" pitchFamily="2" charset="2"/>
              </a:rPr>
              <a:t>bad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ones</a:t>
            </a:r>
            <a:r>
              <a:rPr lang="fr-FR" dirty="0" smtClean="0">
                <a:sym typeface="Wingdings" pitchFamily="2" charset="2"/>
              </a:rPr>
              <a:t>.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907704" y="580526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Prudence </a:t>
            </a:r>
            <a:r>
              <a:rPr lang="fr-FR" dirty="0" smtClean="0">
                <a:sym typeface="Wingdings" pitchFamily="2" charset="2"/>
              </a:rPr>
              <a:t> </a:t>
            </a:r>
            <a:r>
              <a:rPr lang="fr-FR" dirty="0" err="1" smtClean="0">
                <a:sym typeface="Wingdings" pitchFamily="2" charset="2"/>
              </a:rPr>
              <a:t>downside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risk</a:t>
            </a:r>
            <a:r>
              <a:rPr lang="fr-FR" dirty="0" smtClean="0">
                <a:sym typeface="Wingdings" pitchFamily="2" charset="2"/>
              </a:rPr>
              <a:t> aversion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25265" y="227687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Insurance</a:t>
            </a:r>
            <a:r>
              <a:rPr lang="fr-FR" dirty="0" smtClean="0"/>
              <a:t> </a:t>
            </a:r>
            <a:r>
              <a:rPr lang="fr-FR" dirty="0" err="1" smtClean="0"/>
              <a:t>brokerage</a:t>
            </a:r>
            <a:r>
              <a:rPr lang="fr-FR" dirty="0" smtClean="0"/>
              <a:t>: </a:t>
            </a:r>
            <a:r>
              <a:rPr lang="fr-FR" dirty="0" err="1" smtClean="0"/>
              <a:t>Hau</a:t>
            </a:r>
            <a:r>
              <a:rPr lang="fr-FR" dirty="0" smtClean="0"/>
              <a:t> (2011)</a:t>
            </a:r>
          </a:p>
          <a:p>
            <a:r>
              <a:rPr lang="fr-FR" dirty="0" smtClean="0"/>
              <a:t>Banks and traders</a:t>
            </a:r>
          </a:p>
          <a:p>
            <a:r>
              <a:rPr lang="fr-FR" dirty="0" smtClean="0"/>
              <a:t>Small and medium </a:t>
            </a:r>
            <a:r>
              <a:rPr lang="fr-FR" dirty="0" err="1" smtClean="0"/>
              <a:t>firms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/>
        </p:nvGrpSpPr>
        <p:grpSpPr>
          <a:xfrm>
            <a:off x="755576" y="1928802"/>
            <a:ext cx="7560840" cy="4369860"/>
            <a:chOff x="755576" y="1928802"/>
            <a:chExt cx="7560840" cy="4369860"/>
          </a:xfrm>
        </p:grpSpPr>
        <p:cxnSp>
          <p:nvCxnSpPr>
            <p:cNvPr id="23" name="Connecteur droit 22"/>
            <p:cNvCxnSpPr/>
            <p:nvPr/>
          </p:nvCxnSpPr>
          <p:spPr>
            <a:xfrm rot="5400000">
              <a:off x="5572132" y="2071678"/>
              <a:ext cx="1071570" cy="785818"/>
            </a:xfrm>
            <a:prstGeom prst="line">
              <a:avLst/>
            </a:prstGeom>
            <a:ln w="12700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 rot="10800000" flipV="1">
              <a:off x="2285984" y="4429132"/>
              <a:ext cx="1071570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755576" y="5929330"/>
              <a:ext cx="7560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/>
                <a:t>Bonuses</a:t>
              </a:r>
              <a:r>
                <a:rPr lang="fr-FR" dirty="0" smtClean="0"/>
                <a:t> </a:t>
              </a:r>
              <a:r>
                <a:rPr lang="fr-FR" dirty="0" err="1" smtClean="0"/>
                <a:t>fly</a:t>
              </a:r>
              <a:r>
                <a:rPr lang="fr-FR" dirty="0" smtClean="0"/>
                <a:t> </a:t>
              </a:r>
              <a:r>
                <a:rPr lang="fr-FR" dirty="0" err="1" smtClean="0"/>
                <a:t>away</a:t>
              </a:r>
              <a:r>
                <a:rPr lang="fr-FR" dirty="0" smtClean="0"/>
                <a:t>….. </a:t>
              </a:r>
              <a:r>
                <a:rPr lang="fr-FR" dirty="0" err="1" smtClean="0"/>
                <a:t>while</a:t>
              </a:r>
              <a:r>
                <a:rPr lang="fr-FR" dirty="0" smtClean="0"/>
                <a:t> penalties are </a:t>
              </a:r>
              <a:r>
                <a:rPr lang="fr-FR" dirty="0" err="1" smtClean="0"/>
                <a:t>lower</a:t>
              </a:r>
              <a:r>
                <a:rPr lang="fr-FR" dirty="0" smtClean="0"/>
                <a:t> </a:t>
              </a:r>
              <a:r>
                <a:rPr lang="fr-FR" dirty="0" err="1" smtClean="0"/>
                <a:t>bounded</a:t>
              </a:r>
              <a:r>
                <a:rPr lang="fr-FR" dirty="0" smtClean="0"/>
                <a:t>…..</a:t>
              </a:r>
              <a:endParaRPr lang="fr-FR" dirty="0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285720" y="1645503"/>
            <a:ext cx="8687727" cy="3855199"/>
            <a:chOff x="285720" y="1645503"/>
            <a:chExt cx="8687727" cy="3855199"/>
          </a:xfrm>
        </p:grpSpPr>
        <p:grpSp>
          <p:nvGrpSpPr>
            <p:cNvPr id="17" name="Groupe 16"/>
            <p:cNvGrpSpPr/>
            <p:nvPr/>
          </p:nvGrpSpPr>
          <p:grpSpPr>
            <a:xfrm>
              <a:off x="1571604" y="1645503"/>
              <a:ext cx="7401843" cy="3855199"/>
              <a:chOff x="1571604" y="1645503"/>
              <a:chExt cx="7401843" cy="3855199"/>
            </a:xfrm>
          </p:grpSpPr>
          <p:cxnSp>
            <p:nvCxnSpPr>
              <p:cNvPr id="15" name="Connecteur droit avec flèche 14"/>
              <p:cNvCxnSpPr/>
              <p:nvPr/>
            </p:nvCxnSpPr>
            <p:spPr>
              <a:xfrm rot="5400000" flipH="1" flipV="1">
                <a:off x="2035951" y="3750471"/>
                <a:ext cx="3429024" cy="7143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avec flèche 17"/>
              <p:cNvCxnSpPr/>
              <p:nvPr/>
            </p:nvCxnSpPr>
            <p:spPr>
              <a:xfrm>
                <a:off x="1571604" y="3714752"/>
                <a:ext cx="5214974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ZoneTexte 18"/>
              <p:cNvSpPr txBox="1"/>
              <p:nvPr/>
            </p:nvSpPr>
            <p:spPr>
              <a:xfrm>
                <a:off x="3230698" y="1645503"/>
                <a:ext cx="17145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 err="1" smtClean="0"/>
                  <a:t>Agent’s</a:t>
                </a:r>
                <a:r>
                  <a:rPr lang="fr-FR" sz="1600" dirty="0" smtClean="0"/>
                  <a:t> </a:t>
                </a:r>
                <a:r>
                  <a:rPr lang="fr-FR" sz="1600" dirty="0" err="1" smtClean="0"/>
                  <a:t>reward</a:t>
                </a:r>
                <a:endParaRPr lang="fr-FR" sz="1600" dirty="0"/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6830307" y="3518911"/>
                <a:ext cx="21431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 smtClean="0"/>
                  <a:t>Signal on profits</a:t>
                </a:r>
                <a:endParaRPr lang="fr-FR" sz="1600" dirty="0"/>
              </a:p>
            </p:txBody>
          </p:sp>
        </p:grpSp>
        <p:sp>
          <p:nvSpPr>
            <p:cNvPr id="27" name="ZoneTexte 26"/>
            <p:cNvSpPr txBox="1"/>
            <p:nvPr/>
          </p:nvSpPr>
          <p:spPr>
            <a:xfrm>
              <a:off x="285720" y="2285992"/>
              <a:ext cx="28461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 smtClean="0">
                  <a:solidFill>
                    <a:srgbClr val="0070C0"/>
                  </a:solidFill>
                </a:rPr>
                <a:t>When</a:t>
              </a:r>
              <a:r>
                <a:rPr lang="fr-FR" b="1" dirty="0" smtClean="0">
                  <a:solidFill>
                    <a:srgbClr val="0070C0"/>
                  </a:solidFill>
                </a:rPr>
                <a:t> the P </a:t>
              </a:r>
              <a:r>
                <a:rPr lang="fr-FR" b="1" dirty="0" err="1" smtClean="0">
                  <a:solidFill>
                    <a:srgbClr val="0070C0"/>
                  </a:solidFill>
                </a:rPr>
                <a:t>is</a:t>
              </a:r>
              <a:r>
                <a:rPr lang="fr-FR" b="1" dirty="0" smtClean="0">
                  <a:solidFill>
                    <a:srgbClr val="0070C0"/>
                  </a:solidFill>
                </a:rPr>
                <a:t> </a:t>
              </a:r>
              <a:r>
                <a:rPr lang="fr-FR" b="1" dirty="0" err="1" smtClean="0">
                  <a:solidFill>
                    <a:srgbClr val="0070C0"/>
                  </a:solidFill>
                </a:rPr>
                <a:t>risk-neutral</a:t>
              </a:r>
              <a:r>
                <a:rPr lang="fr-FR" b="1" dirty="0" smtClean="0">
                  <a:solidFill>
                    <a:srgbClr val="0070C0"/>
                  </a:solidFill>
                </a:rPr>
                <a:t> and the A </a:t>
              </a:r>
              <a:r>
                <a:rPr lang="fr-FR" b="1" dirty="0" err="1" smtClean="0">
                  <a:solidFill>
                    <a:srgbClr val="0070C0"/>
                  </a:solidFill>
                </a:rPr>
                <a:t>is</a:t>
              </a:r>
              <a:r>
                <a:rPr lang="fr-FR" b="1" dirty="0" smtClean="0">
                  <a:solidFill>
                    <a:srgbClr val="0070C0"/>
                  </a:solidFill>
                </a:rPr>
                <a:t> </a:t>
              </a:r>
              <a:r>
                <a:rPr lang="fr-FR" b="1" dirty="0" err="1" smtClean="0">
                  <a:solidFill>
                    <a:srgbClr val="0070C0"/>
                  </a:solidFill>
                </a:rPr>
                <a:t>risk</a:t>
              </a:r>
              <a:r>
                <a:rPr lang="fr-FR" b="1" dirty="0" smtClean="0">
                  <a:solidFill>
                    <a:srgbClr val="0070C0"/>
                  </a:solidFill>
                </a:rPr>
                <a:t> averse and prudent…</a:t>
              </a:r>
              <a:endParaRPr lang="fr-FR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4</a:t>
            </a:fld>
            <a:endParaRPr lang="fr-FR" dirty="0"/>
          </a:p>
        </p:txBody>
      </p:sp>
      <p:grpSp>
        <p:nvGrpSpPr>
          <p:cNvPr id="36" name="Groupe 35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37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40" name="Picture 14" descr="symbCNRSmicro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17" descr="logo-uds-RV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42" name="Connecteur droit 41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ZoneTexte 43"/>
          <p:cNvSpPr txBox="1"/>
          <p:nvPr/>
        </p:nvSpPr>
        <p:spPr>
          <a:xfrm>
            <a:off x="467544" y="6926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The standard model of P-A(2)</a:t>
            </a:r>
            <a:endParaRPr lang="fr-FR" b="1" dirty="0"/>
          </a:p>
        </p:txBody>
      </p:sp>
      <p:grpSp>
        <p:nvGrpSpPr>
          <p:cNvPr id="28" name="Groupe 27"/>
          <p:cNvGrpSpPr/>
          <p:nvPr/>
        </p:nvGrpSpPr>
        <p:grpSpPr>
          <a:xfrm>
            <a:off x="1188907" y="1171740"/>
            <a:ext cx="6983493" cy="4199735"/>
            <a:chOff x="1188907" y="1171740"/>
            <a:chExt cx="6983493" cy="4199735"/>
          </a:xfrm>
        </p:grpSpPr>
        <p:sp>
          <p:nvSpPr>
            <p:cNvPr id="21" name="Arc 20"/>
            <p:cNvSpPr/>
            <p:nvPr/>
          </p:nvSpPr>
          <p:spPr>
            <a:xfrm rot="9005399">
              <a:off x="1188907" y="1171740"/>
              <a:ext cx="5443472" cy="2784347"/>
            </a:xfrm>
            <a:prstGeom prst="arc">
              <a:avLst>
                <a:gd name="adj1" fmla="val 11975890"/>
                <a:gd name="adj2" fmla="val 20285274"/>
              </a:avLst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5076056" y="4725144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i="1" dirty="0" smtClean="0"/>
                <a:t>The </a:t>
              </a:r>
              <a:r>
                <a:rPr lang="fr-FR" b="1" i="1" dirty="0" err="1" smtClean="0"/>
                <a:t>reward</a:t>
              </a:r>
              <a:r>
                <a:rPr lang="fr-FR" b="1" i="1" dirty="0" smtClean="0"/>
                <a:t> </a:t>
              </a:r>
              <a:r>
                <a:rPr lang="fr-FR" b="1" i="1" dirty="0" err="1" smtClean="0"/>
                <a:t>function</a:t>
              </a:r>
              <a:r>
                <a:rPr lang="fr-FR" b="1" i="1" dirty="0" smtClean="0"/>
                <a:t> </a:t>
              </a:r>
              <a:r>
                <a:rPr lang="fr-FR" b="1" i="1" dirty="0" err="1" smtClean="0"/>
                <a:t>is</a:t>
              </a:r>
              <a:r>
                <a:rPr lang="fr-FR" b="1" i="1" dirty="0" smtClean="0"/>
                <a:t> </a:t>
              </a:r>
              <a:r>
                <a:rPr lang="fr-FR" b="1" i="1" dirty="0" err="1" smtClean="0"/>
                <a:t>convex</a:t>
              </a:r>
              <a:r>
                <a:rPr lang="fr-FR" b="1" i="1" dirty="0" smtClean="0"/>
                <a:t> in the signal</a:t>
              </a:r>
              <a:endParaRPr lang="fr-FR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467544" y="764704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1. Strict and </a:t>
            </a:r>
            <a:r>
              <a:rPr lang="fr-FR" b="1" dirty="0" err="1" smtClean="0"/>
              <a:t>unlimited</a:t>
            </a:r>
            <a:r>
              <a:rPr lang="fr-FR" b="1" dirty="0" smtClean="0"/>
              <a:t> </a:t>
            </a:r>
            <a:r>
              <a:rPr lang="fr-FR" b="1" dirty="0" err="1" smtClean="0"/>
              <a:t>liability</a:t>
            </a:r>
            <a:r>
              <a:rPr lang="fr-FR" b="1" dirty="0" smtClean="0"/>
              <a:t> (1)</a:t>
            </a:r>
            <a:endParaRPr lang="fr-FR" b="1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5</a:t>
            </a:fld>
            <a:endParaRPr lang="fr-FR"/>
          </a:p>
        </p:txBody>
      </p:sp>
      <p:grpSp>
        <p:nvGrpSpPr>
          <p:cNvPr id="25" name="Groupe 24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2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29" name="Picture 14" descr="symbCNRSmicro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7" descr="logo-uds-RV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31" name="Connecteur droit 30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e 1"/>
          <p:cNvGrpSpPr/>
          <p:nvPr/>
        </p:nvGrpSpPr>
        <p:grpSpPr>
          <a:xfrm>
            <a:off x="539552" y="1623808"/>
            <a:ext cx="8136904" cy="2985667"/>
            <a:chOff x="539552" y="1623808"/>
            <a:chExt cx="8136904" cy="2985667"/>
          </a:xfrm>
        </p:grpSpPr>
        <p:graphicFrame>
          <p:nvGraphicFramePr>
            <p:cNvPr id="11" name="Obje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8694407"/>
                </p:ext>
              </p:extLst>
            </p:nvPr>
          </p:nvGraphicFramePr>
          <p:xfrm>
            <a:off x="2483768" y="2569537"/>
            <a:ext cx="3403600" cy="2039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Equation" r:id="rId6" imgW="1993680" imgH="1396800" progId="Equation.DSMT4">
                    <p:embed/>
                  </p:oleObj>
                </mc:Choice>
                <mc:Fallback>
                  <p:oleObj name="Equation" r:id="rId6" imgW="1993680" imgH="13968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3768" y="2569537"/>
                          <a:ext cx="3403600" cy="2039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ZoneTexte 32"/>
            <p:cNvSpPr txBox="1"/>
            <p:nvPr/>
          </p:nvSpPr>
          <p:spPr>
            <a:xfrm>
              <a:off x="539552" y="1623808"/>
              <a:ext cx="81369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The principal (</a:t>
              </a:r>
              <a:r>
                <a:rPr lang="fr-FR" dirty="0" err="1" smtClean="0"/>
                <a:t>shareholders</a:t>
              </a:r>
              <a:r>
                <a:rPr lang="fr-FR" dirty="0" smtClean="0"/>
                <a:t>, C.B.) </a:t>
              </a:r>
              <a:r>
                <a:rPr lang="fr-FR" dirty="0" err="1" smtClean="0"/>
                <a:t>maximizes</a:t>
              </a:r>
              <a:r>
                <a:rPr lang="fr-FR" dirty="0" smtClean="0"/>
                <a:t> the EU of profits </a:t>
              </a:r>
              <a:r>
                <a:rPr lang="fr-FR" dirty="0" err="1" smtClean="0"/>
                <a:t>subject</a:t>
              </a:r>
              <a:r>
                <a:rPr lang="fr-FR" dirty="0" smtClean="0"/>
                <a:t> to the participation </a:t>
              </a:r>
              <a:r>
                <a:rPr lang="fr-FR" dirty="0" err="1" smtClean="0"/>
                <a:t>constraint</a:t>
              </a:r>
              <a:r>
                <a:rPr lang="fr-FR" dirty="0" smtClean="0"/>
                <a:t> and the </a:t>
              </a:r>
              <a:r>
                <a:rPr lang="fr-FR" dirty="0" err="1" smtClean="0"/>
                <a:t>incentive</a:t>
              </a:r>
              <a:r>
                <a:rPr lang="fr-FR" dirty="0" smtClean="0"/>
                <a:t> </a:t>
              </a:r>
              <a:r>
                <a:rPr lang="fr-FR" dirty="0" err="1" smtClean="0"/>
                <a:t>constraint</a:t>
              </a:r>
              <a:r>
                <a:rPr lang="fr-FR" dirty="0" smtClean="0"/>
                <a:t> of the Agent (trader, top manager, …)</a:t>
              </a:r>
              <a:endParaRPr lang="fr-FR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395536" y="5204524"/>
            <a:ext cx="8136904" cy="1176804"/>
            <a:chOff x="395536" y="5204524"/>
            <a:chExt cx="8136904" cy="1176804"/>
          </a:xfrm>
        </p:grpSpPr>
        <p:sp>
          <p:nvSpPr>
            <p:cNvPr id="20" name="ZoneTexte 19"/>
            <p:cNvSpPr txBox="1"/>
            <p:nvPr/>
          </p:nvSpPr>
          <p:spPr>
            <a:xfrm>
              <a:off x="467544" y="5204524"/>
              <a:ext cx="8064896" cy="4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b="1" dirty="0" err="1" smtClean="0"/>
                <a:t>Hyp</a:t>
              </a:r>
              <a:r>
                <a:rPr lang="fr-FR" b="1" dirty="0" smtClean="0"/>
                <a:t> 1.</a:t>
              </a:r>
              <a:r>
                <a:rPr lang="fr-FR" dirty="0" smtClean="0"/>
                <a:t> </a:t>
              </a:r>
              <a:r>
                <a:rPr lang="en-US" dirty="0" smtClean="0"/>
                <a:t>[concave and monotone </a:t>
              </a:r>
              <a:r>
                <a:rPr lang="en-US" dirty="0" err="1" smtClean="0"/>
                <a:t>likelyhood</a:t>
              </a:r>
              <a:r>
                <a:rPr lang="en-US" dirty="0" smtClean="0"/>
                <a:t> ratio]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467544" y="5891889"/>
              <a:ext cx="7920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 smtClean="0"/>
                <a:t>Hyp</a:t>
              </a:r>
              <a:r>
                <a:rPr lang="fr-FR" b="1" dirty="0" smtClean="0"/>
                <a:t> 2.</a:t>
              </a:r>
              <a:r>
                <a:rPr lang="fr-FR" dirty="0" smtClean="0"/>
                <a:t> </a:t>
              </a:r>
              <a:r>
                <a:rPr lang="en-US" dirty="0" smtClean="0"/>
                <a:t>[Convexity of the distribution function in effort]</a:t>
              </a:r>
            </a:p>
          </p:txBody>
        </p:sp>
        <p:cxnSp>
          <p:nvCxnSpPr>
            <p:cNvPr id="3" name="Connecteur droit 2"/>
            <p:cNvCxnSpPr/>
            <p:nvPr/>
          </p:nvCxnSpPr>
          <p:spPr>
            <a:xfrm>
              <a:off x="395536" y="5278761"/>
              <a:ext cx="0" cy="417431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395536" y="5891889"/>
              <a:ext cx="0" cy="489439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6</a:t>
            </a:fld>
            <a:endParaRPr lang="fr-FR"/>
          </a:p>
        </p:txBody>
      </p:sp>
      <p:grpSp>
        <p:nvGrpSpPr>
          <p:cNvPr id="20" name="Groupe 19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24" name="Picture 14" descr="symbCNRSmicro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7" descr="logo-uds-RV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6" name="Connecteur droit 25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/>
        </p:nvSpPr>
        <p:spPr>
          <a:xfrm>
            <a:off x="467544" y="7647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1. Strict and </a:t>
            </a:r>
            <a:r>
              <a:rPr lang="fr-FR" b="1" dirty="0" err="1" smtClean="0"/>
              <a:t>unlimited</a:t>
            </a:r>
            <a:r>
              <a:rPr lang="fr-FR" b="1" dirty="0" smtClean="0"/>
              <a:t> </a:t>
            </a:r>
            <a:r>
              <a:rPr lang="fr-FR" b="1" dirty="0" err="1" smtClean="0"/>
              <a:t>liability</a:t>
            </a:r>
            <a:r>
              <a:rPr lang="fr-FR" b="1" dirty="0" smtClean="0"/>
              <a:t> (2)</a:t>
            </a:r>
            <a:endParaRPr lang="fr-FR" b="1" dirty="0"/>
          </a:p>
        </p:txBody>
      </p:sp>
      <p:grpSp>
        <p:nvGrpSpPr>
          <p:cNvPr id="3" name="Groupe 2"/>
          <p:cNvGrpSpPr/>
          <p:nvPr/>
        </p:nvGrpSpPr>
        <p:grpSpPr>
          <a:xfrm>
            <a:off x="471818" y="3477536"/>
            <a:ext cx="8672182" cy="2993133"/>
            <a:chOff x="471818" y="3477536"/>
            <a:chExt cx="8672182" cy="2993133"/>
          </a:xfrm>
        </p:grpSpPr>
        <p:grpSp>
          <p:nvGrpSpPr>
            <p:cNvPr id="8" name="Groupe 7"/>
            <p:cNvGrpSpPr/>
            <p:nvPr/>
          </p:nvGrpSpPr>
          <p:grpSpPr>
            <a:xfrm>
              <a:off x="471818" y="3477536"/>
              <a:ext cx="8672182" cy="1754326"/>
              <a:chOff x="471818" y="4221088"/>
              <a:chExt cx="8204638" cy="1754326"/>
            </a:xfrm>
          </p:grpSpPr>
          <p:grpSp>
            <p:nvGrpSpPr>
              <p:cNvPr id="30" name="Groupe 29"/>
              <p:cNvGrpSpPr/>
              <p:nvPr/>
            </p:nvGrpSpPr>
            <p:grpSpPr>
              <a:xfrm>
                <a:off x="471818" y="4221088"/>
                <a:ext cx="8204638" cy="1754326"/>
                <a:chOff x="683568" y="4221088"/>
                <a:chExt cx="7715304" cy="1754326"/>
              </a:xfrm>
            </p:grpSpPr>
            <p:sp>
              <p:nvSpPr>
                <p:cNvPr id="4" name="ZoneTexte 3"/>
                <p:cNvSpPr txBox="1"/>
                <p:nvPr/>
              </p:nvSpPr>
              <p:spPr>
                <a:xfrm>
                  <a:off x="683568" y="4221088"/>
                  <a:ext cx="7715304" cy="17543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fr-FR" b="1" dirty="0" err="1" smtClean="0"/>
                    <a:t>Theorem</a:t>
                  </a:r>
                  <a:r>
                    <a:rPr lang="fr-FR" b="1" dirty="0" smtClean="0"/>
                    <a:t> 1. </a:t>
                  </a:r>
                  <a:endParaRPr lang="fr-FR" dirty="0" smtClean="0"/>
                </a:p>
                <a:p>
                  <a:pPr marL="400050" indent="-400050">
                    <a:lnSpc>
                      <a:spcPct val="150000"/>
                    </a:lnSpc>
                    <a:buAutoNum type="romanLcParenBoth"/>
                  </a:pPr>
                  <a:r>
                    <a:rPr lang="fr-FR" dirty="0" smtClean="0"/>
                    <a:t>Assume </a:t>
                  </a:r>
                  <a:r>
                    <a:rPr lang="fr-FR" dirty="0" err="1" smtClean="0"/>
                    <a:t>that</a:t>
                  </a:r>
                  <a:r>
                    <a:rPr lang="fr-FR" dirty="0" smtClean="0"/>
                    <a:t> the Principal </a:t>
                  </a:r>
                  <a:r>
                    <a:rPr lang="fr-FR" dirty="0" err="1" smtClean="0"/>
                    <a:t>is</a:t>
                  </a:r>
                  <a:r>
                    <a:rPr lang="fr-FR" dirty="0" smtClean="0"/>
                    <a:t>  more prudent </a:t>
                  </a:r>
                  <a:r>
                    <a:rPr lang="fr-FR" dirty="0" err="1" smtClean="0"/>
                    <a:t>than</a:t>
                  </a:r>
                  <a:r>
                    <a:rPr lang="fr-FR" dirty="0" smtClean="0"/>
                    <a:t> the Agent by a factor       </a:t>
                  </a:r>
                  <a:r>
                    <a:rPr lang="fr-FR" dirty="0" err="1" smtClean="0"/>
                    <a:t>Then</a:t>
                  </a:r>
                  <a:r>
                    <a:rPr lang="fr-FR" dirty="0" smtClean="0"/>
                    <a:t> the optimal </a:t>
                  </a:r>
                  <a:r>
                    <a:rPr lang="fr-FR" dirty="0" err="1" smtClean="0"/>
                    <a:t>reward</a:t>
                  </a:r>
                  <a:r>
                    <a:rPr lang="fr-FR" dirty="0" smtClean="0"/>
                    <a:t> </a:t>
                  </a:r>
                  <a:r>
                    <a:rPr lang="fr-FR" dirty="0" err="1" smtClean="0"/>
                    <a:t>schedule</a:t>
                  </a:r>
                  <a:r>
                    <a:rPr lang="fr-FR" dirty="0" smtClean="0"/>
                    <a:t> </a:t>
                  </a:r>
                  <a:r>
                    <a:rPr lang="fr-FR" dirty="0" err="1" smtClean="0"/>
                    <a:t>is</a:t>
                  </a:r>
                  <a:r>
                    <a:rPr lang="fr-FR" dirty="0" smtClean="0"/>
                    <a:t> </a:t>
                  </a:r>
                  <a:r>
                    <a:rPr lang="fr-FR" dirty="0" err="1" smtClean="0"/>
                    <a:t>always</a:t>
                  </a:r>
                  <a:r>
                    <a:rPr lang="fr-FR" dirty="0" smtClean="0"/>
                    <a:t>            - concave (i.e. </a:t>
                  </a:r>
                  <a:r>
                    <a:rPr lang="fr-FR" i="1" dirty="0" err="1" smtClean="0"/>
                    <a:t>approximately</a:t>
                  </a:r>
                  <a:r>
                    <a:rPr lang="fr-FR" dirty="0" smtClean="0"/>
                    <a:t> concave).</a:t>
                  </a:r>
                </a:p>
              </p:txBody>
            </p:sp>
            <p:graphicFrame>
              <p:nvGraphicFramePr>
                <p:cNvPr id="15" name="Objet 1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83674720"/>
                    </p:ext>
                  </p:extLst>
                </p:nvPr>
              </p:nvGraphicFramePr>
              <p:xfrm>
                <a:off x="6923452" y="4768277"/>
                <a:ext cx="215900" cy="254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9546" name="Equation" r:id="rId6" imgW="215640" imgH="253800" progId="Equation.DSMT4">
                        <p:embed/>
                      </p:oleObj>
                    </mc:Choice>
                    <mc:Fallback>
                      <p:oleObj name="Equation" r:id="rId6" imgW="215640" imgH="253800" progId="Equation.DSMT4">
                        <p:embed/>
                        <p:pic>
                          <p:nvPicPr>
                            <p:cNvPr id="0" name="Picture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923452" y="4768277"/>
                              <a:ext cx="215900" cy="2540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29" name="Obje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05149163"/>
                  </p:ext>
                </p:extLst>
              </p:nvPr>
            </p:nvGraphicFramePr>
            <p:xfrm>
              <a:off x="4031997" y="5203504"/>
              <a:ext cx="508000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547" name="Equation" r:id="rId8" imgW="507960" imgH="304560" progId="Equation.DSMT4">
                      <p:embed/>
                    </p:oleObj>
                  </mc:Choice>
                  <mc:Fallback>
                    <p:oleObj name="Equation" r:id="rId8" imgW="507960" imgH="30456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31997" y="5203504"/>
                            <a:ext cx="508000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e 8"/>
            <p:cNvGrpSpPr/>
            <p:nvPr/>
          </p:nvGrpSpPr>
          <p:grpSpPr>
            <a:xfrm>
              <a:off x="471818" y="4994784"/>
              <a:ext cx="8204638" cy="464871"/>
              <a:chOff x="471818" y="4994784"/>
              <a:chExt cx="8204638" cy="464871"/>
            </a:xfrm>
          </p:grpSpPr>
          <p:sp>
            <p:nvSpPr>
              <p:cNvPr id="32" name="ZoneTexte 31"/>
              <p:cNvSpPr txBox="1"/>
              <p:nvPr/>
            </p:nvSpPr>
            <p:spPr>
              <a:xfrm>
                <a:off x="471818" y="4994784"/>
                <a:ext cx="8204638" cy="464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dirty="0" smtClean="0"/>
                  <a:t>(ii) The </a:t>
                </a:r>
                <a:r>
                  <a:rPr lang="fr-FR" dirty="0" err="1" smtClean="0"/>
                  <a:t>higher</a:t>
                </a:r>
                <a:r>
                  <a:rPr lang="fr-FR" dirty="0" smtClean="0"/>
                  <a:t> the factor     , the </a:t>
                </a:r>
                <a:r>
                  <a:rPr lang="fr-FR" dirty="0" err="1" smtClean="0"/>
                  <a:t>better</a:t>
                </a:r>
                <a:r>
                  <a:rPr lang="fr-FR" dirty="0" smtClean="0"/>
                  <a:t> the approximation.</a:t>
                </a:r>
              </a:p>
            </p:txBody>
          </p:sp>
          <p:graphicFrame>
            <p:nvGraphicFramePr>
              <p:cNvPr id="35" name="Objet 3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95521887"/>
                  </p:ext>
                </p:extLst>
              </p:nvPr>
            </p:nvGraphicFramePr>
            <p:xfrm>
              <a:off x="2876450" y="5156753"/>
              <a:ext cx="177800" cy="254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548" name="Equation" r:id="rId10" imgW="177480" imgH="253800" progId="Equation.DSMT4">
                      <p:embed/>
                    </p:oleObj>
                  </mc:Choice>
                  <mc:Fallback>
                    <p:oleObj name="Equation" r:id="rId10" imgW="177480" imgH="2538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6450" y="5156753"/>
                            <a:ext cx="177800" cy="254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1" name="Groupe 10"/>
            <p:cNvGrpSpPr/>
            <p:nvPr/>
          </p:nvGrpSpPr>
          <p:grpSpPr>
            <a:xfrm>
              <a:off x="471818" y="5838816"/>
              <a:ext cx="8204638" cy="631853"/>
              <a:chOff x="471818" y="5838816"/>
              <a:chExt cx="8204638" cy="631853"/>
            </a:xfrm>
          </p:grpSpPr>
          <p:sp>
            <p:nvSpPr>
              <p:cNvPr id="40" name="ZoneTexte 39"/>
              <p:cNvSpPr txBox="1"/>
              <p:nvPr/>
            </p:nvSpPr>
            <p:spPr>
              <a:xfrm>
                <a:off x="471818" y="5838816"/>
                <a:ext cx="8204638" cy="464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dirty="0" smtClean="0"/>
                  <a:t>(iii)   If                                          , </a:t>
                </a:r>
                <a:r>
                  <a:rPr lang="fr-FR" dirty="0" err="1" smtClean="0"/>
                  <a:t>then</a:t>
                </a:r>
                <a:r>
                  <a:rPr lang="fr-FR" dirty="0" smtClean="0"/>
                  <a:t>                and           </a:t>
                </a:r>
                <a:r>
                  <a:rPr lang="fr-FR" dirty="0" err="1" smtClean="0"/>
                  <a:t>is</a:t>
                </a:r>
                <a:r>
                  <a:rPr lang="fr-FR" dirty="0" smtClean="0"/>
                  <a:t> concave.</a:t>
                </a:r>
              </a:p>
            </p:txBody>
          </p:sp>
          <p:graphicFrame>
            <p:nvGraphicFramePr>
              <p:cNvPr id="44" name="Objet 4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29422837"/>
                  </p:ext>
                </p:extLst>
              </p:nvPr>
            </p:nvGraphicFramePr>
            <p:xfrm>
              <a:off x="1260457" y="5846781"/>
              <a:ext cx="2030412" cy="6238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549" name="Equation" r:id="rId12" imgW="1485720" imgH="457200" progId="Equation.DSMT4">
                      <p:embed/>
                    </p:oleObj>
                  </mc:Choice>
                  <mc:Fallback>
                    <p:oleObj name="Equation" r:id="rId12" imgW="1485720" imgH="4572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0457" y="5846781"/>
                            <a:ext cx="2030412" cy="6238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" name="Objet 4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87526199"/>
                  </p:ext>
                </p:extLst>
              </p:nvPr>
            </p:nvGraphicFramePr>
            <p:xfrm>
              <a:off x="3949610" y="6011240"/>
              <a:ext cx="693737" cy="2778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550" name="Equation" r:id="rId14" imgW="507960" imgH="203040" progId="Equation.DSMT4">
                      <p:embed/>
                    </p:oleObj>
                  </mc:Choice>
                  <mc:Fallback>
                    <p:oleObj name="Equation" r:id="rId14" imgW="507960" imgH="2030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49610" y="6011240"/>
                            <a:ext cx="693737" cy="2778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" name="Objet 4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81411077"/>
                  </p:ext>
                </p:extLst>
              </p:nvPr>
            </p:nvGraphicFramePr>
            <p:xfrm>
              <a:off x="5159784" y="6011240"/>
              <a:ext cx="433388" cy="2778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551" name="Equation" r:id="rId16" imgW="317160" imgH="203040" progId="Equation.DSMT4">
                      <p:embed/>
                    </p:oleObj>
                  </mc:Choice>
                  <mc:Fallback>
                    <p:oleObj name="Equation" r:id="rId16" imgW="317160" imgH="2030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59784" y="6011240"/>
                            <a:ext cx="433388" cy="2778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6" name="Groupe 15"/>
          <p:cNvGrpSpPr/>
          <p:nvPr/>
        </p:nvGrpSpPr>
        <p:grpSpPr>
          <a:xfrm>
            <a:off x="380419" y="2093436"/>
            <a:ext cx="7992888" cy="1231740"/>
            <a:chOff x="380419" y="2093436"/>
            <a:chExt cx="7992888" cy="1231740"/>
          </a:xfrm>
        </p:grpSpPr>
        <p:grpSp>
          <p:nvGrpSpPr>
            <p:cNvPr id="2" name="Groupe 1"/>
            <p:cNvGrpSpPr/>
            <p:nvPr/>
          </p:nvGrpSpPr>
          <p:grpSpPr>
            <a:xfrm>
              <a:off x="380419" y="2093436"/>
              <a:ext cx="7992888" cy="1127879"/>
              <a:chOff x="380419" y="2545596"/>
              <a:chExt cx="7992888" cy="1127879"/>
            </a:xfrm>
          </p:grpSpPr>
          <p:sp>
            <p:nvSpPr>
              <p:cNvPr id="17" name="ZoneTexte 16"/>
              <p:cNvSpPr txBox="1"/>
              <p:nvPr/>
            </p:nvSpPr>
            <p:spPr>
              <a:xfrm>
                <a:off x="380419" y="2545596"/>
                <a:ext cx="7992888" cy="969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b="1" dirty="0" err="1" smtClean="0"/>
                  <a:t>Definition</a:t>
                </a:r>
                <a:r>
                  <a:rPr lang="fr-FR" b="1" dirty="0" smtClean="0"/>
                  <a:t> 1.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Consider</a:t>
                </a:r>
                <a:r>
                  <a:rPr lang="fr-FR" dirty="0" smtClean="0"/>
                  <a:t> an </a:t>
                </a:r>
                <a:r>
                  <a:rPr lang="fr-FR" dirty="0" err="1" smtClean="0"/>
                  <a:t>integer</a:t>
                </a:r>
                <a:r>
                  <a:rPr lang="fr-FR" dirty="0" smtClean="0"/>
                  <a:t>   </a:t>
                </a:r>
                <a:r>
                  <a:rPr lang="fr-FR" sz="2000" i="1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fr-FR" dirty="0" smtClean="0"/>
                  <a:t> &gt; 0  .  </a:t>
                </a:r>
                <a:r>
                  <a:rPr lang="en-US" dirty="0" smtClean="0"/>
                  <a:t>The Principal is said to be more prudent than the Agent by a factor larger than        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                 .</a:t>
                </a:r>
                <a:endParaRPr lang="fr-FR" dirty="0"/>
              </a:p>
            </p:txBody>
          </p:sp>
          <p:graphicFrame>
            <p:nvGraphicFramePr>
              <p:cNvPr id="19" name="Obje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53483028"/>
                  </p:ext>
                </p:extLst>
              </p:nvPr>
            </p:nvGraphicFramePr>
            <p:xfrm>
              <a:off x="4117975" y="3156273"/>
              <a:ext cx="177800" cy="254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552" name="Equation" r:id="rId18" imgW="177480" imgH="253800" progId="Equation.DSMT4">
                      <p:embed/>
                    </p:oleObj>
                  </mc:Choice>
                  <mc:Fallback>
                    <p:oleObj name="Equation" r:id="rId18" imgW="177480" imgH="253800" progId="Equation.DSMT4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17975" y="3156273"/>
                            <a:ext cx="177800" cy="254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" name="Obje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33001682"/>
                  </p:ext>
                </p:extLst>
              </p:nvPr>
            </p:nvGraphicFramePr>
            <p:xfrm>
              <a:off x="4694963" y="2987675"/>
              <a:ext cx="749300" cy="685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553" name="Equation" r:id="rId20" imgW="749160" imgH="685800" progId="Equation.DSMT4">
                      <p:embed/>
                    </p:oleObj>
                  </mc:Choice>
                  <mc:Fallback>
                    <p:oleObj name="Equation" r:id="rId20" imgW="749160" imgH="685800" progId="Equation.DSMT4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94963" y="2987675"/>
                            <a:ext cx="749300" cy="685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14" name="Connecteur droit 13"/>
            <p:cNvCxnSpPr/>
            <p:nvPr/>
          </p:nvCxnSpPr>
          <p:spPr>
            <a:xfrm>
              <a:off x="467544" y="3325176"/>
              <a:ext cx="374441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/>
        </p:nvGrpSpPr>
        <p:grpSpPr>
          <a:xfrm>
            <a:off x="1571604" y="1645503"/>
            <a:ext cx="7401843" cy="3855199"/>
            <a:chOff x="1571604" y="1645503"/>
            <a:chExt cx="7401843" cy="3855199"/>
          </a:xfrm>
        </p:grpSpPr>
        <p:cxnSp>
          <p:nvCxnSpPr>
            <p:cNvPr id="15" name="Connecteur droit avec flèche 14"/>
            <p:cNvCxnSpPr/>
            <p:nvPr/>
          </p:nvCxnSpPr>
          <p:spPr>
            <a:xfrm rot="5400000" flipH="1" flipV="1">
              <a:off x="2035951" y="3750471"/>
              <a:ext cx="3429024" cy="714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>
              <a:off x="1571604" y="3714752"/>
              <a:ext cx="521497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3230698" y="1645503"/>
              <a:ext cx="1714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err="1" smtClean="0"/>
                <a:t>Agent’s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reward</a:t>
              </a:r>
              <a:endParaRPr lang="fr-FR" sz="16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830307" y="3518911"/>
              <a:ext cx="21431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Signal on the profits</a:t>
              </a:r>
              <a:endParaRPr lang="fr-FR" sz="1600" dirty="0"/>
            </a:p>
          </p:txBody>
        </p:sp>
      </p:grpSp>
      <p:sp>
        <p:nvSpPr>
          <p:cNvPr id="21" name="Arc 20"/>
          <p:cNvSpPr/>
          <p:nvPr/>
        </p:nvSpPr>
        <p:spPr>
          <a:xfrm rot="20058163">
            <a:off x="2406153" y="3328493"/>
            <a:ext cx="5443472" cy="2784347"/>
          </a:xfrm>
          <a:prstGeom prst="arc">
            <a:avLst>
              <a:gd name="adj1" fmla="val 11975890"/>
              <a:gd name="adj2" fmla="val 19929934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" name="Groupe 21"/>
          <p:cNvGrpSpPr/>
          <p:nvPr/>
        </p:nvGrpSpPr>
        <p:grpSpPr>
          <a:xfrm>
            <a:off x="1000100" y="2857496"/>
            <a:ext cx="6286544" cy="3441166"/>
            <a:chOff x="1000100" y="2857496"/>
            <a:chExt cx="6286544" cy="3441166"/>
          </a:xfrm>
        </p:grpSpPr>
        <p:cxnSp>
          <p:nvCxnSpPr>
            <p:cNvPr id="23" name="Connecteur droit 22"/>
            <p:cNvCxnSpPr/>
            <p:nvPr/>
          </p:nvCxnSpPr>
          <p:spPr>
            <a:xfrm rot="5400000">
              <a:off x="2000232" y="4643446"/>
              <a:ext cx="1071570" cy="785818"/>
            </a:xfrm>
            <a:prstGeom prst="line">
              <a:avLst/>
            </a:prstGeom>
            <a:ln w="127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 rot="10800000" flipV="1">
              <a:off x="6000760" y="2857496"/>
              <a:ext cx="1071570" cy="7143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1000100" y="5929330"/>
              <a:ext cx="6286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/>
                <a:t>Bonuses</a:t>
              </a:r>
              <a:r>
                <a:rPr lang="fr-FR" dirty="0" smtClean="0"/>
                <a:t> are </a:t>
              </a:r>
              <a:r>
                <a:rPr lang="fr-FR" dirty="0" err="1" smtClean="0"/>
                <a:t>upper</a:t>
              </a:r>
              <a:r>
                <a:rPr lang="fr-FR" dirty="0" smtClean="0"/>
                <a:t> </a:t>
              </a:r>
              <a:r>
                <a:rPr lang="fr-FR" dirty="0" err="1" smtClean="0"/>
                <a:t>bounded</a:t>
              </a:r>
              <a:r>
                <a:rPr lang="fr-FR" dirty="0" smtClean="0"/>
                <a:t>….. Penalties </a:t>
              </a:r>
              <a:r>
                <a:rPr lang="fr-FR" dirty="0" err="1" smtClean="0"/>
                <a:t>make</a:t>
              </a:r>
              <a:r>
                <a:rPr lang="fr-FR" dirty="0" smtClean="0"/>
                <a:t> </a:t>
              </a:r>
              <a:r>
                <a:rPr lang="fr-FR" dirty="0" err="1" smtClean="0"/>
                <a:t>sick</a:t>
              </a:r>
              <a:r>
                <a:rPr lang="fr-FR" dirty="0" smtClean="0"/>
                <a:t>…..</a:t>
              </a:r>
              <a:endParaRPr lang="fr-FR" dirty="0"/>
            </a:p>
          </p:txBody>
        </p:sp>
      </p:grpSp>
      <p:sp>
        <p:nvSpPr>
          <p:cNvPr id="27" name="ZoneTexte 26"/>
          <p:cNvSpPr txBox="1"/>
          <p:nvPr/>
        </p:nvSpPr>
        <p:spPr>
          <a:xfrm>
            <a:off x="285720" y="228599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If the Principal </a:t>
            </a:r>
            <a:r>
              <a:rPr lang="fr-FR" b="1" dirty="0" err="1" smtClean="0">
                <a:solidFill>
                  <a:srgbClr val="0070C0"/>
                </a:solidFill>
              </a:rPr>
              <a:t>is</a:t>
            </a:r>
            <a:r>
              <a:rPr lang="fr-FR" b="1" dirty="0" smtClean="0">
                <a:solidFill>
                  <a:srgbClr val="0070C0"/>
                </a:solidFill>
              </a:rPr>
              <a:t> prudent…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7</a:t>
            </a:fld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37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40" name="Picture 14" descr="symbCNRSmicro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17" descr="logo-uds-RV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42" name="Connecteur droit 41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ZoneTexte 23"/>
          <p:cNvSpPr txBox="1"/>
          <p:nvPr/>
        </p:nvSpPr>
        <p:spPr>
          <a:xfrm>
            <a:off x="467544" y="7647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1. Strict and </a:t>
            </a:r>
            <a:r>
              <a:rPr lang="fr-FR" b="1" dirty="0" err="1" smtClean="0"/>
              <a:t>unlimited</a:t>
            </a:r>
            <a:r>
              <a:rPr lang="fr-FR" b="1" dirty="0" smtClean="0"/>
              <a:t> </a:t>
            </a:r>
            <a:r>
              <a:rPr lang="fr-FR" b="1" dirty="0" err="1" smtClean="0"/>
              <a:t>liability</a:t>
            </a:r>
            <a:r>
              <a:rPr lang="fr-FR" b="1" dirty="0" smtClean="0"/>
              <a:t> (3)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785786" y="2071678"/>
            <a:ext cx="7358114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fr-FR" b="1" dirty="0" smtClean="0"/>
              <a:t>In the </a:t>
            </a:r>
            <a:r>
              <a:rPr lang="fr-FR" b="1" dirty="0" err="1" smtClean="0"/>
              <a:t>current</a:t>
            </a:r>
            <a:r>
              <a:rPr lang="fr-FR" b="1" dirty="0" smtClean="0"/>
              <a:t> life,</a:t>
            </a:r>
          </a:p>
          <a:p>
            <a:pPr>
              <a:lnSpc>
                <a:spcPts val="2500"/>
              </a:lnSpc>
            </a:pPr>
            <a:r>
              <a:rPr lang="fr-FR" dirty="0" smtClean="0"/>
              <a:t>Penalties are not </a:t>
            </a:r>
            <a:r>
              <a:rPr lang="fr-FR" dirty="0" err="1" smtClean="0"/>
              <a:t>so</a:t>
            </a:r>
            <a:r>
              <a:rPr lang="fr-FR" dirty="0" smtClean="0"/>
              <a:t> large…</a:t>
            </a:r>
          </a:p>
          <a:p>
            <a:pPr>
              <a:lnSpc>
                <a:spcPts val="2500"/>
              </a:lnSpc>
            </a:pPr>
            <a:r>
              <a:rPr lang="fr-FR" dirty="0" err="1" smtClean="0"/>
              <a:t>Bonuses</a:t>
            </a:r>
            <a:r>
              <a:rPr lang="fr-FR" dirty="0" smtClean="0"/>
              <a:t> are not </a:t>
            </a:r>
            <a:r>
              <a:rPr lang="fr-FR" dirty="0" err="1" smtClean="0"/>
              <a:t>upper</a:t>
            </a:r>
            <a:r>
              <a:rPr lang="fr-FR" dirty="0" smtClean="0"/>
              <a:t> </a:t>
            </a:r>
            <a:r>
              <a:rPr lang="fr-FR" dirty="0" err="1" smtClean="0"/>
              <a:t>bounded</a:t>
            </a:r>
            <a:r>
              <a:rPr lang="fr-FR" dirty="0" smtClean="0"/>
              <a:t>….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57224" y="3643314"/>
            <a:ext cx="7643866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fr-FR" b="1" dirty="0" err="1" smtClean="0"/>
              <a:t>Institutional</a:t>
            </a:r>
            <a:r>
              <a:rPr lang="fr-FR" b="1" dirty="0" smtClean="0"/>
              <a:t> </a:t>
            </a:r>
            <a:r>
              <a:rPr lang="fr-FR" b="1" dirty="0" err="1" smtClean="0"/>
              <a:t>reasons</a:t>
            </a:r>
            <a:r>
              <a:rPr lang="fr-FR" b="1" dirty="0" smtClean="0"/>
              <a:t> </a:t>
            </a:r>
            <a:r>
              <a:rPr lang="fr-FR" b="1" dirty="0" err="1" smtClean="0"/>
              <a:t>that</a:t>
            </a:r>
            <a:r>
              <a:rPr lang="fr-FR" b="1" dirty="0" smtClean="0"/>
              <a:t> </a:t>
            </a:r>
            <a:r>
              <a:rPr lang="fr-FR" b="1" dirty="0" err="1" smtClean="0"/>
              <a:t>could</a:t>
            </a:r>
            <a:r>
              <a:rPr lang="fr-FR" b="1" dirty="0" smtClean="0"/>
              <a:t> </a:t>
            </a:r>
            <a:r>
              <a:rPr lang="fr-FR" b="1" dirty="0" err="1" smtClean="0"/>
              <a:t>explain</a:t>
            </a:r>
            <a:r>
              <a:rPr lang="fr-FR" b="1" dirty="0" smtClean="0"/>
              <a:t> </a:t>
            </a:r>
            <a:r>
              <a:rPr lang="fr-FR" b="1" dirty="0" err="1" smtClean="0"/>
              <a:t>such</a:t>
            </a:r>
            <a:r>
              <a:rPr lang="fr-FR" b="1" dirty="0" smtClean="0"/>
              <a:t> </a:t>
            </a:r>
            <a:r>
              <a:rPr lang="fr-FR" b="1" dirty="0" err="1" smtClean="0"/>
              <a:t>stylized</a:t>
            </a:r>
            <a:r>
              <a:rPr lang="fr-FR" b="1" dirty="0" smtClean="0"/>
              <a:t> </a:t>
            </a:r>
            <a:r>
              <a:rPr lang="fr-FR" b="1" dirty="0" err="1" smtClean="0"/>
              <a:t>facts</a:t>
            </a:r>
            <a:r>
              <a:rPr lang="fr-FR" b="1" dirty="0" smtClean="0"/>
              <a:t>….</a:t>
            </a:r>
          </a:p>
          <a:p>
            <a:pPr>
              <a:lnSpc>
                <a:spcPts val="2600"/>
              </a:lnSpc>
            </a:pPr>
            <a:r>
              <a:rPr lang="fr-FR" dirty="0" smtClean="0"/>
              <a:t>Limited </a:t>
            </a:r>
            <a:r>
              <a:rPr lang="fr-FR" dirty="0" err="1" smtClean="0"/>
              <a:t>liability</a:t>
            </a:r>
            <a:r>
              <a:rPr lang="fr-FR" dirty="0" smtClean="0"/>
              <a:t> of the Agent…?</a:t>
            </a:r>
          </a:p>
          <a:p>
            <a:pPr>
              <a:lnSpc>
                <a:spcPts val="2600"/>
              </a:lnSpc>
            </a:pPr>
            <a:r>
              <a:rPr lang="fr-FR" dirty="0" err="1" smtClean="0"/>
              <a:t>Rescue</a:t>
            </a:r>
            <a:r>
              <a:rPr lang="fr-FR" dirty="0" smtClean="0"/>
              <a:t> of the Principal (</a:t>
            </a:r>
            <a:r>
              <a:rPr lang="fr-FR" i="1" dirty="0" err="1" smtClean="0"/>
              <a:t>too</a:t>
            </a:r>
            <a:r>
              <a:rPr lang="fr-FR" i="1" dirty="0" smtClean="0"/>
              <a:t> </a:t>
            </a:r>
            <a:r>
              <a:rPr lang="fr-FR" i="1" dirty="0" err="1" smtClean="0"/>
              <a:t>big</a:t>
            </a:r>
            <a:r>
              <a:rPr lang="fr-FR" i="1" dirty="0" smtClean="0"/>
              <a:t> to </a:t>
            </a:r>
            <a:r>
              <a:rPr lang="fr-FR" i="1" dirty="0" err="1" smtClean="0"/>
              <a:t>fail</a:t>
            </a:r>
            <a:r>
              <a:rPr lang="fr-FR" dirty="0" smtClean="0"/>
              <a:t>) …?</a:t>
            </a:r>
          </a:p>
          <a:p>
            <a:pPr>
              <a:lnSpc>
                <a:spcPts val="2600"/>
              </a:lnSpc>
            </a:pPr>
            <a:r>
              <a:rPr lang="fr-FR" dirty="0" smtClean="0"/>
              <a:t>Taxation of the </a:t>
            </a:r>
            <a:r>
              <a:rPr lang="fr-FR" dirty="0" err="1" smtClean="0"/>
              <a:t>Agent’s</a:t>
            </a:r>
            <a:r>
              <a:rPr lang="fr-FR" dirty="0" smtClean="0"/>
              <a:t> </a:t>
            </a:r>
            <a:r>
              <a:rPr lang="fr-FR" dirty="0" err="1" smtClean="0"/>
              <a:t>rewards</a:t>
            </a:r>
            <a:r>
              <a:rPr lang="fr-FR" dirty="0" smtClean="0"/>
              <a:t>…?</a:t>
            </a:r>
          </a:p>
          <a:p>
            <a:pPr>
              <a:lnSpc>
                <a:spcPts val="2600"/>
              </a:lnSpc>
            </a:pPr>
            <a:r>
              <a:rPr lang="fr-FR" dirty="0" smtClean="0"/>
              <a:t>Taxation of the </a:t>
            </a:r>
            <a:r>
              <a:rPr lang="fr-FR" dirty="0" err="1" smtClean="0"/>
              <a:t>Principal’s</a:t>
            </a:r>
            <a:r>
              <a:rPr lang="fr-FR" dirty="0" smtClean="0"/>
              <a:t> net profits …?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8</a:t>
            </a:fld>
            <a:endParaRPr lang="fr-FR"/>
          </a:p>
        </p:txBody>
      </p:sp>
      <p:grpSp>
        <p:nvGrpSpPr>
          <p:cNvPr id="21" name="Groupe 20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2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25" name="Picture 14" descr="symbCNRSmicro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7" descr="logo-uds-RV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7" name="Connecteur droit 26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179512" y="69269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2. Strict but </a:t>
            </a:r>
            <a:r>
              <a:rPr lang="fr-FR" b="1" dirty="0" err="1" smtClean="0"/>
              <a:t>limited</a:t>
            </a:r>
            <a:r>
              <a:rPr lang="fr-FR" b="1" dirty="0" smtClean="0"/>
              <a:t> </a:t>
            </a:r>
            <a:r>
              <a:rPr lang="fr-FR" b="1" dirty="0" err="1" smtClean="0"/>
              <a:t>liability</a:t>
            </a:r>
            <a:r>
              <a:rPr lang="fr-FR" b="1" dirty="0" smtClean="0"/>
              <a:t> of the Agent</a:t>
            </a:r>
            <a:endParaRPr lang="fr-FR" b="1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3C7B-92ED-4A63-B1D8-10A3947A6752}" type="slidenum">
              <a:rPr lang="fr-FR" smtClean="0"/>
              <a:pPr/>
              <a:t>9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1727684" y="2636912"/>
            <a:ext cx="4053259" cy="2732884"/>
            <a:chOff x="1727684" y="2636912"/>
            <a:chExt cx="4053259" cy="2732884"/>
          </a:xfrm>
        </p:grpSpPr>
        <p:cxnSp>
          <p:nvCxnSpPr>
            <p:cNvPr id="15" name="Connecteur droit avec flèche 14"/>
            <p:cNvCxnSpPr/>
            <p:nvPr/>
          </p:nvCxnSpPr>
          <p:spPr>
            <a:xfrm flipV="1">
              <a:off x="1727684" y="4941168"/>
              <a:ext cx="571504" cy="428628"/>
            </a:xfrm>
            <a:prstGeom prst="straightConnector1">
              <a:avLst/>
            </a:prstGeom>
            <a:ln w="31750">
              <a:solidFill>
                <a:srgbClr val="4A904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5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861621"/>
                </p:ext>
              </p:extLst>
            </p:nvPr>
          </p:nvGraphicFramePr>
          <p:xfrm>
            <a:off x="2375756" y="2636912"/>
            <a:ext cx="3405187" cy="2373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" name="Equation" r:id="rId3" imgW="1993680" imgH="1625400" progId="Equation.DSMT4">
                    <p:embed/>
                  </p:oleObj>
                </mc:Choice>
                <mc:Fallback>
                  <p:oleObj name="Equation" r:id="rId3" imgW="1993680" imgH="16254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5756" y="2636912"/>
                          <a:ext cx="3405187" cy="2373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e 17"/>
          <p:cNvGrpSpPr/>
          <p:nvPr/>
        </p:nvGrpSpPr>
        <p:grpSpPr>
          <a:xfrm>
            <a:off x="4499992" y="332656"/>
            <a:ext cx="4104262" cy="1080119"/>
            <a:chOff x="4499992" y="332656"/>
            <a:chExt cx="4104262" cy="1080119"/>
          </a:xfrm>
        </p:grpSpPr>
        <p:pic>
          <p:nvPicPr>
            <p:cNvPr id="19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228184" y="476672"/>
              <a:ext cx="1242571" cy="76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Line 7"/>
            <p:cNvSpPr>
              <a:spLocks noChangeShapeType="1"/>
            </p:cNvSpPr>
            <p:nvPr/>
          </p:nvSpPr>
          <p:spPr bwMode="auto">
            <a:xfrm>
              <a:off x="4499992" y="332656"/>
              <a:ext cx="4008757" cy="1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 flipV="1">
              <a:off x="4499992" y="1412538"/>
              <a:ext cx="4104262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22" name="Picture 14" descr="symbCNRSmicro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12360" y="548680"/>
              <a:ext cx="737705" cy="69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7" descr="logo-uds-RV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72000" y="432800"/>
              <a:ext cx="1440160" cy="81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4" name="Connecteur droit 23"/>
            <p:cNvCxnSpPr/>
            <p:nvPr/>
          </p:nvCxnSpPr>
          <p:spPr>
            <a:xfrm rot="5400000" flipH="1" flipV="1">
              <a:off x="4391980" y="800708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4788024" y="404664"/>
              <a:ext cx="1512168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748</Words>
  <Application>Microsoft Office PowerPoint</Application>
  <PresentationFormat>Affichage à l'écran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Thème Office</vt:lpstr>
      <vt:lpstr>Equation</vt:lpstr>
      <vt:lpstr>MathType 6.0 Equation</vt:lpstr>
      <vt:lpstr>The Prudent Principal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ambiguity on health prevention and insurance</dc:title>
  <dc:creator>sspaeter</dc:creator>
  <cp:lastModifiedBy>sspeater</cp:lastModifiedBy>
  <cp:revision>180</cp:revision>
  <dcterms:created xsi:type="dcterms:W3CDTF">2010-05-05T10:29:41Z</dcterms:created>
  <dcterms:modified xsi:type="dcterms:W3CDTF">2012-07-12T09:37:20Z</dcterms:modified>
</cp:coreProperties>
</file>